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media/image5.jpg" ContentType="image/jpeg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media/image13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0" r:id="rId4"/>
  </p:sldMasterIdLst>
  <p:notesMasterIdLst>
    <p:notesMasterId r:id="rId61"/>
  </p:notesMasterIdLst>
  <p:sldIdLst>
    <p:sldId id="722" r:id="rId5"/>
    <p:sldId id="723" r:id="rId6"/>
    <p:sldId id="721" r:id="rId7"/>
    <p:sldId id="746" r:id="rId8"/>
    <p:sldId id="1740" r:id="rId9"/>
    <p:sldId id="1758" r:id="rId10"/>
    <p:sldId id="1742" r:id="rId11"/>
    <p:sldId id="1746" r:id="rId12"/>
    <p:sldId id="1763" r:id="rId13"/>
    <p:sldId id="1764" r:id="rId14"/>
    <p:sldId id="1766" r:id="rId15"/>
    <p:sldId id="1767" r:id="rId16"/>
    <p:sldId id="1760" r:id="rId17"/>
    <p:sldId id="1761" r:id="rId18"/>
    <p:sldId id="1783" r:id="rId19"/>
    <p:sldId id="1779" r:id="rId20"/>
    <p:sldId id="1744" r:id="rId21"/>
    <p:sldId id="1741" r:id="rId22"/>
    <p:sldId id="1774" r:id="rId23"/>
    <p:sldId id="1775" r:id="rId24"/>
    <p:sldId id="1784" r:id="rId25"/>
    <p:sldId id="1790" r:id="rId26"/>
    <p:sldId id="1785" r:id="rId27"/>
    <p:sldId id="1787" r:id="rId28"/>
    <p:sldId id="1771" r:id="rId29"/>
    <p:sldId id="1772" r:id="rId30"/>
    <p:sldId id="747" r:id="rId31"/>
    <p:sldId id="1737" r:id="rId32"/>
    <p:sldId id="1739" r:id="rId33"/>
    <p:sldId id="1751" r:id="rId34"/>
    <p:sldId id="1752" r:id="rId35"/>
    <p:sldId id="1753" r:id="rId36"/>
    <p:sldId id="1754" r:id="rId37"/>
    <p:sldId id="1755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1788" r:id="rId48"/>
    <p:sldId id="749" r:id="rId49"/>
    <p:sldId id="750" r:id="rId50"/>
    <p:sldId id="1786" r:id="rId51"/>
    <p:sldId id="752" r:id="rId52"/>
    <p:sldId id="741" r:id="rId53"/>
    <p:sldId id="1789" r:id="rId54"/>
    <p:sldId id="1759" r:id="rId55"/>
    <p:sldId id="1769" r:id="rId56"/>
    <p:sldId id="1765" r:id="rId57"/>
    <p:sldId id="1768" r:id="rId58"/>
    <p:sldId id="1762" r:id="rId59"/>
    <p:sldId id="1782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153838-FEE9-4263-9165-7649F8E5FFDE}" v="1269" dt="2019-02-06T15:59:03.4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2" autoAdjust="0"/>
    <p:restoredTop sz="86913" autoAdjust="0"/>
  </p:normalViewPr>
  <p:slideViewPr>
    <p:cSldViewPr snapToGrid="0">
      <p:cViewPr varScale="1">
        <p:scale>
          <a:sx n="138" d="100"/>
          <a:sy n="138" d="100"/>
        </p:scale>
        <p:origin x="106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'[Cocktail Themed FMBs with &amp; w_o Ritas.xlsx]Sheet5'!$A$9</c:f>
              <c:strCache>
                <c:ptCount val="1"/>
                <c:pt idx="0">
                  <c:v>  Dollar Sales</c:v>
                </c:pt>
              </c:strCache>
            </c:strRef>
          </c:tx>
          <c:dPt>
            <c:idx val="0"/>
            <c:bubble3D val="0"/>
            <c:explosion val="12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810-413B-A43E-0A1582AD796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810-413B-A43E-0A1582AD796F}"/>
              </c:ext>
            </c:extLst>
          </c:dPt>
          <c:dLbls>
            <c:dLbl>
              <c:idx val="0"/>
              <c:layout>
                <c:manualLayout>
                  <c:x val="-0.21431430446194225"/>
                  <c:y val="-0.1031946788806671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5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050" b="0" dirty="0">
                        <a:solidFill>
                          <a:schemeClr val="bg1"/>
                        </a:solidFill>
                        <a:latin typeface="+mn-lt"/>
                      </a:rPr>
                      <a:t>Singles</a:t>
                    </a:r>
                  </a:p>
                  <a:p>
                    <a:pPr>
                      <a:defRPr sz="1050">
                        <a:solidFill>
                          <a:schemeClr val="bg1"/>
                        </a:solidFill>
                      </a:defRPr>
                    </a:pPr>
                    <a:fld id="{1D56CF90-03C6-4F78-BDCD-CEF8BE54451C}" type="VALUE">
                      <a:rPr lang="en-US" sz="1050" b="0" baseline="0" smtClean="0">
                        <a:solidFill>
                          <a:schemeClr val="bg1"/>
                        </a:solidFill>
                        <a:latin typeface="+mn-lt"/>
                      </a:rPr>
                      <a:pPr>
                        <a:defRPr sz="1050"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810-413B-A43E-0A1582AD796F}"/>
                </c:ext>
              </c:extLst>
            </c:dLbl>
            <c:dLbl>
              <c:idx val="1"/>
              <c:layout>
                <c:manualLayout>
                  <c:x val="0.219002624671916"/>
                  <c:y val="7.4796032882911659E-2"/>
                </c:manualLayout>
              </c:layout>
              <c:tx>
                <c:rich>
                  <a:bodyPr/>
                  <a:lstStyle/>
                  <a:p>
                    <a:fld id="{361BDD41-7D73-4BCE-9BED-391CFAF43CBF}" type="CATEGORYNAME">
                      <a:rPr lang="en-US" sz="1050" smtClean="0"/>
                      <a:pPr/>
                      <a:t>[CATEGORY NAME]</a:t>
                    </a:fld>
                    <a:r>
                      <a:rPr lang="en-US" sz="1050" baseline="0" dirty="0"/>
                      <a:t> </a:t>
                    </a:r>
                    <a:fld id="{1D812F46-8A41-43AC-B44A-98F5853D2941}" type="VALUE">
                      <a:rPr lang="en-US" sz="1050" baseline="0"/>
                      <a:pPr/>
                      <a:t>[VALUE]</a:t>
                    </a:fld>
                    <a:endParaRPr lang="en-US" sz="1050" baseline="0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810-413B-A43E-0A1582AD79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'[Cocktail Themed FMBs with &amp; w_o Ritas.xlsx]Sheet5'!$B$8:$C$8</c:f>
              <c:strCache>
                <c:ptCount val="2"/>
                <c:pt idx="0">
                  <c:v>1 CT</c:v>
                </c:pt>
                <c:pt idx="1">
                  <c:v>MultiPack</c:v>
                </c:pt>
              </c:strCache>
            </c:strRef>
          </c:cat>
          <c:val>
            <c:numRef>
              <c:f>'[Cocktail Themed FMBs with &amp; w_o Ritas.xlsx]Sheet5'!$B$9:$C$9</c:f>
              <c:numCache>
                <c:formatCode>\$#,##0</c:formatCode>
                <c:ptCount val="2"/>
                <c:pt idx="0">
                  <c:v>187153842.50170535</c:v>
                </c:pt>
                <c:pt idx="1">
                  <c:v>124905746.86103298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810-413B-A43E-0A1582AD796F}"/>
            </c:ext>
          </c:extLst>
        </c:ser>
        <c:ser>
          <c:idx val="1"/>
          <c:order val="1"/>
          <c:tx>
            <c:strRef>
              <c:f>'[Cocktail Themed FMBs with &amp; w_o Ritas.xlsx]Sheet5'!$A$10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B810-413B-A43E-0A1582AD796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B810-413B-A43E-0A1582AD796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'[Cocktail Themed FMBs with &amp; w_o Ritas.xlsx]Sheet5'!$B$8:$C$8</c:f>
              <c:strCache>
                <c:ptCount val="2"/>
                <c:pt idx="0">
                  <c:v>1 CT</c:v>
                </c:pt>
                <c:pt idx="1">
                  <c:v>MultiPack</c:v>
                </c:pt>
              </c:strCache>
            </c:strRef>
          </c:cat>
          <c:val>
            <c:numRef>
              <c:f>'[Cocktail Themed FMBs with &amp; w_o Ritas.xlsx]Sheet5'!$B$10:$C$10</c:f>
              <c:numCache>
                <c:formatCode>0%</c:formatCode>
                <c:ptCount val="2"/>
                <c:pt idx="0">
                  <c:v>0.59973751450450552</c:v>
                </c:pt>
                <c:pt idx="1">
                  <c:v>0.40026248549549431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810-413B-A43E-0A1582AD796F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'[Cocktail Themed FMBs with &amp; w_o Ritas.xlsx]Sheet1'!$A$11</c:f>
              <c:strCache>
                <c:ptCount val="1"/>
                <c:pt idx="0">
                  <c:v>  Dollar Sales</c:v>
                </c:pt>
              </c:strCache>
            </c:strRef>
          </c:tx>
          <c:explosion val="1"/>
          <c:dPt>
            <c:idx val="0"/>
            <c:bubble3D val="0"/>
            <c:explosion val="13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463-4B62-852D-84770A3E6333}"/>
              </c:ext>
            </c:extLst>
          </c:dPt>
          <c:dPt>
            <c:idx val="1"/>
            <c:bubble3D val="0"/>
            <c:explosion val="2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463-4B62-852D-84770A3E6333}"/>
              </c:ext>
            </c:extLst>
          </c:dPt>
          <c:dLbls>
            <c:dLbl>
              <c:idx val="0"/>
              <c:layout>
                <c:manualLayout>
                  <c:x val="-0.1583887898541412"/>
                  <c:y val="0.2099108831957100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Singles </a:t>
                    </a:r>
                    <a:fld id="{D9C46195-B2D0-4042-93FB-48B4BDDE0330}" type="VALUE">
                      <a:rPr lang="en-US" baseline="0">
                        <a:solidFill>
                          <a:schemeClr val="bg1"/>
                        </a:solidFill>
                      </a:rPr>
                      <a:pPr>
                        <a:defRPr sz="1100"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463-4B62-852D-84770A3E6333}"/>
                </c:ext>
              </c:extLst>
            </c:dLbl>
            <c:dLbl>
              <c:idx val="1"/>
              <c:layout>
                <c:manualLayout>
                  <c:x val="0.22996788147161676"/>
                  <c:y val="-0.23069579433666199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463-4B62-852D-84770A3E633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'[Cocktail Themed FMBs with &amp; w_o Ritas.xlsx]Sheet1'!$B$10:$C$10</c:f>
              <c:strCache>
                <c:ptCount val="2"/>
                <c:pt idx="0">
                  <c:v>1 CT</c:v>
                </c:pt>
                <c:pt idx="1">
                  <c:v>MultiPack</c:v>
                </c:pt>
              </c:strCache>
            </c:strRef>
          </c:cat>
          <c:val>
            <c:numRef>
              <c:f>'[Cocktail Themed FMBs with &amp; w_o Ritas.xlsx]Sheet1'!$B$11:$C$11</c:f>
              <c:numCache>
                <c:formatCode>\$#,##0</c:formatCode>
                <c:ptCount val="2"/>
                <c:pt idx="0">
                  <c:v>17033131.428996921</c:v>
                </c:pt>
                <c:pt idx="1">
                  <c:v>56044497.698984936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63-4B62-852D-84770A3E6333}"/>
            </c:ext>
          </c:extLst>
        </c:ser>
        <c:ser>
          <c:idx val="1"/>
          <c:order val="1"/>
          <c:tx>
            <c:strRef>
              <c:f>'[Cocktail Themed FMBs with &amp; w_o Ritas.xlsx]Sheet1'!$A$12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7463-4B62-852D-84770A3E633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7463-4B62-852D-84770A3E633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'[Cocktail Themed FMBs with &amp; w_o Ritas.xlsx]Sheet1'!$B$10:$C$10</c:f>
              <c:strCache>
                <c:ptCount val="2"/>
                <c:pt idx="0">
                  <c:v>1 CT</c:v>
                </c:pt>
                <c:pt idx="1">
                  <c:v>MultiPack</c:v>
                </c:pt>
              </c:strCache>
            </c:strRef>
          </c:cat>
          <c:val>
            <c:numRef>
              <c:f>'[Cocktail Themed FMBs with &amp; w_o Ritas.xlsx]Sheet1'!$B$12:$C$12</c:f>
              <c:numCache>
                <c:formatCode>0%</c:formatCode>
                <c:ptCount val="2"/>
                <c:pt idx="0">
                  <c:v>0.23308270440967049</c:v>
                </c:pt>
                <c:pt idx="1">
                  <c:v>0.76691729559032951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463-4B62-852D-84770A3E6333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'[Cocktail Themed FMBs with &amp; w_o Ritas.xlsx]Sheet1'!$A$8</c:f>
              <c:strCache>
                <c:ptCount val="1"/>
                <c:pt idx="0">
                  <c:v>  Dollar Sales</c:v>
                </c:pt>
              </c:strCache>
            </c:strRef>
          </c:tx>
          <c:explosion val="7"/>
          <c:dPt>
            <c:idx val="0"/>
            <c:bubble3D val="0"/>
            <c:explosion val="11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82C-4F61-911A-4E891C1C454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82C-4F61-911A-4E891C1C4544}"/>
              </c:ext>
            </c:extLst>
          </c:dPt>
          <c:dLbls>
            <c:dLbl>
              <c:idx val="0"/>
              <c:layout>
                <c:manualLayout>
                  <c:x val="-0.20050430812837847"/>
                  <c:y val="-0.2734532457314832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100" dirty="0">
                        <a:solidFill>
                          <a:schemeClr val="bg1"/>
                        </a:solidFill>
                      </a:rPr>
                      <a:t>Singles</a:t>
                    </a:r>
                    <a:r>
                      <a:rPr lang="en-US" sz="1100" baseline="0" dirty="0">
                        <a:solidFill>
                          <a:schemeClr val="bg1"/>
                        </a:solidFill>
                      </a:rPr>
                      <a:t> </a:t>
                    </a:r>
                    <a:fld id="{84C54061-D66D-4166-AFCE-90DD970BE45A}" type="VALUE">
                      <a:rPr lang="en-US" sz="1100" baseline="0" smtClean="0">
                        <a:solidFill>
                          <a:schemeClr val="bg1"/>
                        </a:solidFill>
                      </a:rPr>
                      <a:pPr>
                        <a:defRPr sz="1100"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endParaRPr lang="en-US" sz="1100" baseline="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059761955526566"/>
                      <c:h val="0.1499813404130643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82C-4F61-911A-4E891C1C4544}"/>
                </c:ext>
              </c:extLst>
            </c:dLbl>
            <c:dLbl>
              <c:idx val="1"/>
              <c:layout>
                <c:manualLayout>
                  <c:x val="0.16915505499604933"/>
                  <c:y val="0.1696066428129491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5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0E6EFD8-F1D2-4B03-88EF-BCE235E9A838}" type="CATEGORYNAME">
                      <a:rPr lang="en-US" sz="1050" smtClean="0"/>
                      <a:pPr>
                        <a:defRPr sz="1050"/>
                      </a:pPr>
                      <a:t>[CATEGORY NAME]</a:t>
                    </a:fld>
                    <a:r>
                      <a:rPr lang="en-US" sz="1050" baseline="0" dirty="0"/>
                      <a:t> </a:t>
                    </a:r>
                    <a:fld id="{403A3F48-955B-4623-AF8B-E2FACC810676}" type="VALUE">
                      <a:rPr lang="en-US" sz="1050" baseline="0"/>
                      <a:pPr>
                        <a:defRPr sz="1050"/>
                      </a:pPr>
                      <a:t>[VALUE]</a:t>
                    </a:fld>
                    <a:endParaRPr lang="en-US" sz="105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82C-4F61-911A-4E891C1C454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'[Cocktail Themed FMBs with &amp; w_o Ritas.xlsx]Sheet1'!$B$7:$C$7</c:f>
              <c:strCache>
                <c:ptCount val="2"/>
                <c:pt idx="0">
                  <c:v>1 CT</c:v>
                </c:pt>
                <c:pt idx="1">
                  <c:v>MultiPack</c:v>
                </c:pt>
              </c:strCache>
            </c:strRef>
          </c:cat>
          <c:val>
            <c:numRef>
              <c:f>'[Cocktail Themed FMBs with &amp; w_o Ritas.xlsx]Sheet1'!$B$8:$C$8</c:f>
              <c:numCache>
                <c:formatCode>\$#,##0</c:formatCode>
                <c:ptCount val="2"/>
                <c:pt idx="0">
                  <c:v>160543290.0128181</c:v>
                </c:pt>
                <c:pt idx="1">
                  <c:v>43445460.741667554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82C-4F61-911A-4E891C1C4544}"/>
            </c:ext>
          </c:extLst>
        </c:ser>
        <c:ser>
          <c:idx val="1"/>
          <c:order val="1"/>
          <c:tx>
            <c:strRef>
              <c:f>'[Cocktail Themed FMBs with &amp; w_o Ritas.xlsx]Sheet1'!$A$9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982C-4F61-911A-4E891C1C454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982C-4F61-911A-4E891C1C454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'[Cocktail Themed FMBs with &amp; w_o Ritas.xlsx]Sheet1'!$B$7:$C$7</c:f>
              <c:strCache>
                <c:ptCount val="2"/>
                <c:pt idx="0">
                  <c:v>1 CT</c:v>
                </c:pt>
                <c:pt idx="1">
                  <c:v>MultiPack</c:v>
                </c:pt>
              </c:strCache>
            </c:strRef>
          </c:cat>
          <c:val>
            <c:numRef>
              <c:f>'[Cocktail Themed FMBs with &amp; w_o Ritas.xlsx]Sheet1'!$B$9:$C$9</c:f>
              <c:numCache>
                <c:formatCode>0%</c:formatCode>
                <c:ptCount val="2"/>
                <c:pt idx="0">
                  <c:v>0.78702031077215073</c:v>
                </c:pt>
                <c:pt idx="1">
                  <c:v>0.21297968922784924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82C-4F61-911A-4E891C1C4544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962588-BEDF-4C0D-B06D-0D1CEA705EF9}" type="doc">
      <dgm:prSet loTypeId="urn:microsoft.com/office/officeart/2005/8/layout/p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B1EAD7D-905B-426C-B7C2-3DBF1502381D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3) Does Cayman Jack need a single serve?</a:t>
          </a:r>
        </a:p>
      </dgm:t>
    </dgm:pt>
    <dgm:pt modelId="{2116EFB3-5737-4573-B390-0FEE81B915C0}" type="parTrans" cxnId="{CDF4B3F8-9337-4395-AD00-AA5AFD61BF3A}">
      <dgm:prSet/>
      <dgm:spPr/>
      <dgm:t>
        <a:bodyPr/>
        <a:lstStyle/>
        <a:p>
          <a:endParaRPr lang="en-US" sz="2800">
            <a:solidFill>
              <a:schemeClr val="tx1"/>
            </a:solidFill>
          </a:endParaRPr>
        </a:p>
      </dgm:t>
    </dgm:pt>
    <dgm:pt modelId="{FAE13EBB-540E-4C36-9AAE-43DBF69C533E}" type="sibTrans" cxnId="{CDF4B3F8-9337-4395-AD00-AA5AFD61BF3A}">
      <dgm:prSet/>
      <dgm:spPr/>
      <dgm:t>
        <a:bodyPr/>
        <a:lstStyle/>
        <a:p>
          <a:endParaRPr lang="en-US" sz="2800">
            <a:solidFill>
              <a:schemeClr val="tx1"/>
            </a:solidFill>
          </a:endParaRPr>
        </a:p>
      </dgm:t>
    </dgm:pt>
    <dgm:pt modelId="{60FC4810-DF4E-4AF9-862C-A092B84A58F9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4) Will a variety pack improve Cayman Jack’s performance?</a:t>
          </a:r>
        </a:p>
      </dgm:t>
    </dgm:pt>
    <dgm:pt modelId="{20B7F75D-54C2-4368-B6D3-53BE8741AF6E}" type="parTrans" cxnId="{5D81A2C3-EF25-4AE9-939A-C7692172707D}">
      <dgm:prSet/>
      <dgm:spPr/>
      <dgm:t>
        <a:bodyPr/>
        <a:lstStyle/>
        <a:p>
          <a:endParaRPr lang="en-US" sz="2800">
            <a:solidFill>
              <a:schemeClr val="tx1"/>
            </a:solidFill>
          </a:endParaRPr>
        </a:p>
      </dgm:t>
    </dgm:pt>
    <dgm:pt modelId="{08985268-6DAB-4F25-8E24-9518B4C6DD43}" type="sibTrans" cxnId="{5D81A2C3-EF25-4AE9-939A-C7692172707D}">
      <dgm:prSet/>
      <dgm:spPr/>
      <dgm:t>
        <a:bodyPr/>
        <a:lstStyle/>
        <a:p>
          <a:endParaRPr lang="en-US" sz="2800">
            <a:solidFill>
              <a:schemeClr val="tx1"/>
            </a:solidFill>
          </a:endParaRPr>
        </a:p>
      </dgm:t>
    </dgm:pt>
    <dgm:pt modelId="{4C48C347-B223-4B78-B345-BA0BF69B2704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5) Is a third flavor necessary and what should it be?</a:t>
          </a:r>
        </a:p>
      </dgm:t>
    </dgm:pt>
    <dgm:pt modelId="{4E1FA94A-B2AA-4065-9AF1-485255A9C4EE}" type="sibTrans" cxnId="{ECE5E568-1825-4267-99C1-D2674A6B8148}">
      <dgm:prSet/>
      <dgm:spPr/>
      <dgm:t>
        <a:bodyPr/>
        <a:lstStyle/>
        <a:p>
          <a:endParaRPr lang="en-US" sz="2000"/>
        </a:p>
      </dgm:t>
    </dgm:pt>
    <dgm:pt modelId="{ABD47B42-F709-43AA-BB20-D2703699EF7B}" type="parTrans" cxnId="{ECE5E568-1825-4267-99C1-D2674A6B8148}">
      <dgm:prSet/>
      <dgm:spPr/>
      <dgm:t>
        <a:bodyPr/>
        <a:lstStyle/>
        <a:p>
          <a:endParaRPr lang="en-US" sz="2000"/>
        </a:p>
      </dgm:t>
    </dgm:pt>
    <dgm:pt modelId="{0ED002A5-DA75-4A9F-A471-2DF8AA79C4B5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1) Should Cayman Jack be launched nationally?</a:t>
          </a:r>
        </a:p>
      </dgm:t>
    </dgm:pt>
    <dgm:pt modelId="{6E241C51-9977-434D-9567-F554F7FF6BD5}" type="parTrans" cxnId="{15A01FCD-320E-49DD-AABA-EFB437FB2610}">
      <dgm:prSet/>
      <dgm:spPr/>
      <dgm:t>
        <a:bodyPr/>
        <a:lstStyle/>
        <a:p>
          <a:endParaRPr lang="en-US"/>
        </a:p>
      </dgm:t>
    </dgm:pt>
    <dgm:pt modelId="{236077EB-4473-480E-933E-0A2CD3985ED7}" type="sibTrans" cxnId="{15A01FCD-320E-49DD-AABA-EFB437FB2610}">
      <dgm:prSet/>
      <dgm:spPr/>
      <dgm:t>
        <a:bodyPr/>
        <a:lstStyle/>
        <a:p>
          <a:endParaRPr lang="en-US"/>
        </a:p>
      </dgm:t>
    </dgm:pt>
    <dgm:pt modelId="{0E8EAFFE-9EFD-4F9A-9052-E79607A518D9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2) What level of support is needed for a national launch?</a:t>
          </a:r>
        </a:p>
      </dgm:t>
    </dgm:pt>
    <dgm:pt modelId="{704A1C23-16E7-462C-9C0B-FC51468B650D}" type="parTrans" cxnId="{8B12FBAC-9E23-45E2-AB2D-9710912080A4}">
      <dgm:prSet/>
      <dgm:spPr/>
      <dgm:t>
        <a:bodyPr/>
        <a:lstStyle/>
        <a:p>
          <a:endParaRPr lang="en-US"/>
        </a:p>
      </dgm:t>
    </dgm:pt>
    <dgm:pt modelId="{E12AA71E-DF52-4442-B3DE-AE13A9EE867E}" type="sibTrans" cxnId="{8B12FBAC-9E23-45E2-AB2D-9710912080A4}">
      <dgm:prSet/>
      <dgm:spPr/>
      <dgm:t>
        <a:bodyPr/>
        <a:lstStyle/>
        <a:p>
          <a:endParaRPr lang="en-US"/>
        </a:p>
      </dgm:t>
    </dgm:pt>
    <dgm:pt modelId="{19B632D1-C15B-44B1-AE33-7764C13D1426}" type="pres">
      <dgm:prSet presAssocID="{D1962588-BEDF-4C0D-B06D-0D1CEA705EF9}" presName="Name0" presStyleCnt="0">
        <dgm:presLayoutVars>
          <dgm:dir/>
          <dgm:resizeHandles val="exact"/>
        </dgm:presLayoutVars>
      </dgm:prSet>
      <dgm:spPr/>
    </dgm:pt>
    <dgm:pt modelId="{0D22B063-1EFF-4CE1-B9AC-7BBEEEE7E6F6}" type="pres">
      <dgm:prSet presAssocID="{D1962588-BEDF-4C0D-B06D-0D1CEA705EF9}" presName="bkgdShp" presStyleLbl="alignAccFollowNode1" presStyleIdx="0" presStyleCnt="1"/>
      <dgm:spPr/>
    </dgm:pt>
    <dgm:pt modelId="{FCCD4DD5-1541-4339-A570-23661986E616}" type="pres">
      <dgm:prSet presAssocID="{D1962588-BEDF-4C0D-B06D-0D1CEA705EF9}" presName="linComp" presStyleCnt="0"/>
      <dgm:spPr/>
    </dgm:pt>
    <dgm:pt modelId="{CA6E12B5-65A1-4D41-A0DD-7CA6734C261A}" type="pres">
      <dgm:prSet presAssocID="{0ED002A5-DA75-4A9F-A471-2DF8AA79C4B5}" presName="compNode" presStyleCnt="0"/>
      <dgm:spPr/>
    </dgm:pt>
    <dgm:pt modelId="{A5DFDED8-55DD-46C9-BCE3-B388EAB03AC0}" type="pres">
      <dgm:prSet presAssocID="{0ED002A5-DA75-4A9F-A471-2DF8AA79C4B5}" presName="node" presStyleLbl="node1" presStyleIdx="0" presStyleCnt="5">
        <dgm:presLayoutVars>
          <dgm:bulletEnabled val="1"/>
        </dgm:presLayoutVars>
      </dgm:prSet>
      <dgm:spPr/>
    </dgm:pt>
    <dgm:pt modelId="{658BCF64-BAAA-4AA9-909D-0EB017934A29}" type="pres">
      <dgm:prSet presAssocID="{0ED002A5-DA75-4A9F-A471-2DF8AA79C4B5}" presName="invisiNode" presStyleLbl="node1" presStyleIdx="0" presStyleCnt="5"/>
      <dgm:spPr/>
    </dgm:pt>
    <dgm:pt modelId="{ABD5FD24-BBEB-4820-A997-DDAF32A6FB99}" type="pres">
      <dgm:prSet presAssocID="{0ED002A5-DA75-4A9F-A471-2DF8AA79C4B5}" presName="imagNode" presStyleLbl="fgImgPlace1" presStyleIdx="0" presStyleCnt="5"/>
      <dgm:spPr/>
    </dgm:pt>
    <dgm:pt modelId="{E58D985E-DC9F-47CB-B265-8D58A56EDE43}" type="pres">
      <dgm:prSet presAssocID="{236077EB-4473-480E-933E-0A2CD3985ED7}" presName="sibTrans" presStyleLbl="sibTrans2D1" presStyleIdx="0" presStyleCnt="0"/>
      <dgm:spPr/>
    </dgm:pt>
    <dgm:pt modelId="{32E92C25-A6CB-4873-98C9-9996E927D6F9}" type="pres">
      <dgm:prSet presAssocID="{0E8EAFFE-9EFD-4F9A-9052-E79607A518D9}" presName="compNode" presStyleCnt="0"/>
      <dgm:spPr/>
    </dgm:pt>
    <dgm:pt modelId="{9AA3E510-A85A-42E9-B0AB-17A8B72D3588}" type="pres">
      <dgm:prSet presAssocID="{0E8EAFFE-9EFD-4F9A-9052-E79607A518D9}" presName="node" presStyleLbl="node1" presStyleIdx="1" presStyleCnt="5">
        <dgm:presLayoutVars>
          <dgm:bulletEnabled val="1"/>
        </dgm:presLayoutVars>
      </dgm:prSet>
      <dgm:spPr/>
    </dgm:pt>
    <dgm:pt modelId="{25674854-04B4-4B51-8D36-19FE8A9D9C33}" type="pres">
      <dgm:prSet presAssocID="{0E8EAFFE-9EFD-4F9A-9052-E79607A518D9}" presName="invisiNode" presStyleLbl="node1" presStyleIdx="1" presStyleCnt="5"/>
      <dgm:spPr/>
    </dgm:pt>
    <dgm:pt modelId="{963D0001-30D0-47C8-9C5B-05CD0068A2EC}" type="pres">
      <dgm:prSet presAssocID="{0E8EAFFE-9EFD-4F9A-9052-E79607A518D9}" presName="imagNode" presStyleLbl="fgImgPlace1" presStyleIdx="1" presStyleCnt="5"/>
      <dgm:spPr/>
    </dgm:pt>
    <dgm:pt modelId="{B9CE2274-409B-4304-B969-E58045F4D2A5}" type="pres">
      <dgm:prSet presAssocID="{E12AA71E-DF52-4442-B3DE-AE13A9EE867E}" presName="sibTrans" presStyleLbl="sibTrans2D1" presStyleIdx="0" presStyleCnt="0"/>
      <dgm:spPr/>
    </dgm:pt>
    <dgm:pt modelId="{EF380DF6-C583-4C50-BA4B-08A34BBAFE1C}" type="pres">
      <dgm:prSet presAssocID="{DB1EAD7D-905B-426C-B7C2-3DBF1502381D}" presName="compNode" presStyleCnt="0"/>
      <dgm:spPr/>
    </dgm:pt>
    <dgm:pt modelId="{AACE69FC-EC48-47B8-8C22-E13A57D6AF78}" type="pres">
      <dgm:prSet presAssocID="{DB1EAD7D-905B-426C-B7C2-3DBF1502381D}" presName="node" presStyleLbl="node1" presStyleIdx="2" presStyleCnt="5">
        <dgm:presLayoutVars>
          <dgm:bulletEnabled val="1"/>
        </dgm:presLayoutVars>
      </dgm:prSet>
      <dgm:spPr/>
    </dgm:pt>
    <dgm:pt modelId="{0D204420-2A2D-4E98-93DD-F7EDC6400041}" type="pres">
      <dgm:prSet presAssocID="{DB1EAD7D-905B-426C-B7C2-3DBF1502381D}" presName="invisiNode" presStyleLbl="node1" presStyleIdx="2" presStyleCnt="5"/>
      <dgm:spPr/>
    </dgm:pt>
    <dgm:pt modelId="{575E989E-2859-495F-AF39-7B4BE01A7948}" type="pres">
      <dgm:prSet presAssocID="{DB1EAD7D-905B-426C-B7C2-3DBF1502381D}" presName="imagNode" presStyleLbl="fgImgPlace1" presStyleIdx="2" presStyleCnt="5"/>
      <dgm:spPr>
        <a:prstGeom prst="rect">
          <a:avLst/>
        </a:prstGeom>
      </dgm:spPr>
    </dgm:pt>
    <dgm:pt modelId="{18775DA9-D419-40F7-99E1-E696F01AC096}" type="pres">
      <dgm:prSet presAssocID="{FAE13EBB-540E-4C36-9AAE-43DBF69C533E}" presName="sibTrans" presStyleLbl="sibTrans2D1" presStyleIdx="0" presStyleCnt="0"/>
      <dgm:spPr/>
    </dgm:pt>
    <dgm:pt modelId="{1B692D91-5322-4F16-B57E-C034744EE541}" type="pres">
      <dgm:prSet presAssocID="{60FC4810-DF4E-4AF9-862C-A092B84A58F9}" presName="compNode" presStyleCnt="0"/>
      <dgm:spPr/>
    </dgm:pt>
    <dgm:pt modelId="{23DC9491-2176-43FF-BB72-EE30D8AAFD40}" type="pres">
      <dgm:prSet presAssocID="{60FC4810-DF4E-4AF9-862C-A092B84A58F9}" presName="node" presStyleLbl="node1" presStyleIdx="3" presStyleCnt="5" custLinFactNeighborX="-85" custLinFactNeighborY="-379">
        <dgm:presLayoutVars>
          <dgm:bulletEnabled val="1"/>
        </dgm:presLayoutVars>
      </dgm:prSet>
      <dgm:spPr/>
    </dgm:pt>
    <dgm:pt modelId="{A4D87430-B648-4A2D-9210-FDC780BCF889}" type="pres">
      <dgm:prSet presAssocID="{60FC4810-DF4E-4AF9-862C-A092B84A58F9}" presName="invisiNode" presStyleLbl="node1" presStyleIdx="3" presStyleCnt="5"/>
      <dgm:spPr/>
    </dgm:pt>
    <dgm:pt modelId="{E31A0D54-DCF6-4C85-8265-257FB1DBFD03}" type="pres">
      <dgm:prSet presAssocID="{60FC4810-DF4E-4AF9-862C-A092B84A58F9}" presName="imagNode" presStyleLbl="fgImgPlace1" presStyleIdx="3" presStyleCnt="5"/>
      <dgm:spPr/>
    </dgm:pt>
    <dgm:pt modelId="{40C71787-21C8-44AA-8E0C-636CB001D05D}" type="pres">
      <dgm:prSet presAssocID="{08985268-6DAB-4F25-8E24-9518B4C6DD43}" presName="sibTrans" presStyleLbl="sibTrans2D1" presStyleIdx="0" presStyleCnt="0"/>
      <dgm:spPr/>
    </dgm:pt>
    <dgm:pt modelId="{5EDAB15B-9A4C-4193-9C6B-A0ED08E2EDC4}" type="pres">
      <dgm:prSet presAssocID="{4C48C347-B223-4B78-B345-BA0BF69B2704}" presName="compNode" presStyleCnt="0"/>
      <dgm:spPr/>
    </dgm:pt>
    <dgm:pt modelId="{0395EC68-79BD-457B-8688-D64A5BCC6057}" type="pres">
      <dgm:prSet presAssocID="{4C48C347-B223-4B78-B345-BA0BF69B2704}" presName="node" presStyleLbl="node1" presStyleIdx="4" presStyleCnt="5">
        <dgm:presLayoutVars>
          <dgm:bulletEnabled val="1"/>
        </dgm:presLayoutVars>
      </dgm:prSet>
      <dgm:spPr/>
    </dgm:pt>
    <dgm:pt modelId="{B4F5C281-AD58-4442-84F8-662A5088C941}" type="pres">
      <dgm:prSet presAssocID="{4C48C347-B223-4B78-B345-BA0BF69B2704}" presName="invisiNode" presStyleLbl="node1" presStyleIdx="4" presStyleCnt="5"/>
      <dgm:spPr/>
    </dgm:pt>
    <dgm:pt modelId="{E4BE5066-6125-4452-ADD4-96299DE552EA}" type="pres">
      <dgm:prSet presAssocID="{4C48C347-B223-4B78-B345-BA0BF69B2704}" presName="imagNode" presStyleLbl="fgImgPlace1" presStyleIdx="4" presStyleCnt="5"/>
      <dgm:spPr/>
    </dgm:pt>
  </dgm:ptLst>
  <dgm:cxnLst>
    <dgm:cxn modelId="{6B977100-FDA1-4C8F-AF48-4EA2864CD3DB}" type="presOf" srcId="{0E8EAFFE-9EFD-4F9A-9052-E79607A518D9}" destId="{9AA3E510-A85A-42E9-B0AB-17A8B72D3588}" srcOrd="0" destOrd="0" presId="urn:microsoft.com/office/officeart/2005/8/layout/pList2"/>
    <dgm:cxn modelId="{9EB72C19-7888-45B1-A0B8-DE5BE87373C2}" type="presOf" srcId="{60FC4810-DF4E-4AF9-862C-A092B84A58F9}" destId="{23DC9491-2176-43FF-BB72-EE30D8AAFD40}" srcOrd="0" destOrd="0" presId="urn:microsoft.com/office/officeart/2005/8/layout/pList2"/>
    <dgm:cxn modelId="{2922CC23-66D7-4752-ABEE-57FC3CA34DCF}" type="presOf" srcId="{08985268-6DAB-4F25-8E24-9518B4C6DD43}" destId="{40C71787-21C8-44AA-8E0C-636CB001D05D}" srcOrd="0" destOrd="0" presId="urn:microsoft.com/office/officeart/2005/8/layout/pList2"/>
    <dgm:cxn modelId="{10C9453B-5D29-4E9B-8F65-D12D9AF329FC}" type="presOf" srcId="{0ED002A5-DA75-4A9F-A471-2DF8AA79C4B5}" destId="{A5DFDED8-55DD-46C9-BCE3-B388EAB03AC0}" srcOrd="0" destOrd="0" presId="urn:microsoft.com/office/officeart/2005/8/layout/pList2"/>
    <dgm:cxn modelId="{ECE5E568-1825-4267-99C1-D2674A6B8148}" srcId="{D1962588-BEDF-4C0D-B06D-0D1CEA705EF9}" destId="{4C48C347-B223-4B78-B345-BA0BF69B2704}" srcOrd="4" destOrd="0" parTransId="{ABD47B42-F709-43AA-BB20-D2703699EF7B}" sibTransId="{4E1FA94A-B2AA-4065-9AF1-485255A9C4EE}"/>
    <dgm:cxn modelId="{95FD3C76-88FA-4D02-894D-3A87818257FA}" type="presOf" srcId="{E12AA71E-DF52-4442-B3DE-AE13A9EE867E}" destId="{B9CE2274-409B-4304-B969-E58045F4D2A5}" srcOrd="0" destOrd="0" presId="urn:microsoft.com/office/officeart/2005/8/layout/pList2"/>
    <dgm:cxn modelId="{B6A06E78-66F0-4ED4-88C8-54BE7CFAD27C}" type="presOf" srcId="{DB1EAD7D-905B-426C-B7C2-3DBF1502381D}" destId="{AACE69FC-EC48-47B8-8C22-E13A57D6AF78}" srcOrd="0" destOrd="0" presId="urn:microsoft.com/office/officeart/2005/8/layout/pList2"/>
    <dgm:cxn modelId="{135FBA8D-1203-4970-8F1B-39ADFE674B5B}" type="presOf" srcId="{D1962588-BEDF-4C0D-B06D-0D1CEA705EF9}" destId="{19B632D1-C15B-44B1-AE33-7764C13D1426}" srcOrd="0" destOrd="0" presId="urn:microsoft.com/office/officeart/2005/8/layout/pList2"/>
    <dgm:cxn modelId="{8B12FBAC-9E23-45E2-AB2D-9710912080A4}" srcId="{D1962588-BEDF-4C0D-B06D-0D1CEA705EF9}" destId="{0E8EAFFE-9EFD-4F9A-9052-E79607A518D9}" srcOrd="1" destOrd="0" parTransId="{704A1C23-16E7-462C-9C0B-FC51468B650D}" sibTransId="{E12AA71E-DF52-4442-B3DE-AE13A9EE867E}"/>
    <dgm:cxn modelId="{5D81A2C3-EF25-4AE9-939A-C7692172707D}" srcId="{D1962588-BEDF-4C0D-B06D-0D1CEA705EF9}" destId="{60FC4810-DF4E-4AF9-862C-A092B84A58F9}" srcOrd="3" destOrd="0" parTransId="{20B7F75D-54C2-4368-B6D3-53BE8741AF6E}" sibTransId="{08985268-6DAB-4F25-8E24-9518B4C6DD43}"/>
    <dgm:cxn modelId="{15A01FCD-320E-49DD-AABA-EFB437FB2610}" srcId="{D1962588-BEDF-4C0D-B06D-0D1CEA705EF9}" destId="{0ED002A5-DA75-4A9F-A471-2DF8AA79C4B5}" srcOrd="0" destOrd="0" parTransId="{6E241C51-9977-434D-9567-F554F7FF6BD5}" sibTransId="{236077EB-4473-480E-933E-0A2CD3985ED7}"/>
    <dgm:cxn modelId="{CEDE96D6-7C9A-45AF-8F5D-338378A9F0E4}" type="presOf" srcId="{4C48C347-B223-4B78-B345-BA0BF69B2704}" destId="{0395EC68-79BD-457B-8688-D64A5BCC6057}" srcOrd="0" destOrd="0" presId="urn:microsoft.com/office/officeart/2005/8/layout/pList2"/>
    <dgm:cxn modelId="{1B06A7D7-994D-4F55-9650-1D3B8EED41AC}" type="presOf" srcId="{FAE13EBB-540E-4C36-9AAE-43DBF69C533E}" destId="{18775DA9-D419-40F7-99E1-E696F01AC096}" srcOrd="0" destOrd="0" presId="urn:microsoft.com/office/officeart/2005/8/layout/pList2"/>
    <dgm:cxn modelId="{BB404FE8-1863-4AA8-8981-FB022B2A2307}" type="presOf" srcId="{236077EB-4473-480E-933E-0A2CD3985ED7}" destId="{E58D985E-DC9F-47CB-B265-8D58A56EDE43}" srcOrd="0" destOrd="0" presId="urn:microsoft.com/office/officeart/2005/8/layout/pList2"/>
    <dgm:cxn modelId="{CDF4B3F8-9337-4395-AD00-AA5AFD61BF3A}" srcId="{D1962588-BEDF-4C0D-B06D-0D1CEA705EF9}" destId="{DB1EAD7D-905B-426C-B7C2-3DBF1502381D}" srcOrd="2" destOrd="0" parTransId="{2116EFB3-5737-4573-B390-0FEE81B915C0}" sibTransId="{FAE13EBB-540E-4C36-9AAE-43DBF69C533E}"/>
    <dgm:cxn modelId="{5BACD825-AE6E-4407-8FAA-48A369897F81}" type="presParOf" srcId="{19B632D1-C15B-44B1-AE33-7764C13D1426}" destId="{0D22B063-1EFF-4CE1-B9AC-7BBEEEE7E6F6}" srcOrd="0" destOrd="0" presId="urn:microsoft.com/office/officeart/2005/8/layout/pList2"/>
    <dgm:cxn modelId="{309CD723-32C6-40F9-A5C6-36CDDAC440E8}" type="presParOf" srcId="{19B632D1-C15B-44B1-AE33-7764C13D1426}" destId="{FCCD4DD5-1541-4339-A570-23661986E616}" srcOrd="1" destOrd="0" presId="urn:microsoft.com/office/officeart/2005/8/layout/pList2"/>
    <dgm:cxn modelId="{274A0917-5470-43D6-9954-EE294F1BA070}" type="presParOf" srcId="{FCCD4DD5-1541-4339-A570-23661986E616}" destId="{CA6E12B5-65A1-4D41-A0DD-7CA6734C261A}" srcOrd="0" destOrd="0" presId="urn:microsoft.com/office/officeart/2005/8/layout/pList2"/>
    <dgm:cxn modelId="{A466FBCC-CBEA-41FB-9A80-06F6789E2FD9}" type="presParOf" srcId="{CA6E12B5-65A1-4D41-A0DD-7CA6734C261A}" destId="{A5DFDED8-55DD-46C9-BCE3-B388EAB03AC0}" srcOrd="0" destOrd="0" presId="urn:microsoft.com/office/officeart/2005/8/layout/pList2"/>
    <dgm:cxn modelId="{15A03B15-ED45-4C9C-A8A2-972CA2D3D701}" type="presParOf" srcId="{CA6E12B5-65A1-4D41-A0DD-7CA6734C261A}" destId="{658BCF64-BAAA-4AA9-909D-0EB017934A29}" srcOrd="1" destOrd="0" presId="urn:microsoft.com/office/officeart/2005/8/layout/pList2"/>
    <dgm:cxn modelId="{52BA0241-D109-4163-80CD-A6D40F9BC453}" type="presParOf" srcId="{CA6E12B5-65A1-4D41-A0DD-7CA6734C261A}" destId="{ABD5FD24-BBEB-4820-A997-DDAF32A6FB99}" srcOrd="2" destOrd="0" presId="urn:microsoft.com/office/officeart/2005/8/layout/pList2"/>
    <dgm:cxn modelId="{EBCD4060-A099-4264-B351-35FF67A38B90}" type="presParOf" srcId="{FCCD4DD5-1541-4339-A570-23661986E616}" destId="{E58D985E-DC9F-47CB-B265-8D58A56EDE43}" srcOrd="1" destOrd="0" presId="urn:microsoft.com/office/officeart/2005/8/layout/pList2"/>
    <dgm:cxn modelId="{7580206C-B270-4AEF-BB82-4FD905F05A4C}" type="presParOf" srcId="{FCCD4DD5-1541-4339-A570-23661986E616}" destId="{32E92C25-A6CB-4873-98C9-9996E927D6F9}" srcOrd="2" destOrd="0" presId="urn:microsoft.com/office/officeart/2005/8/layout/pList2"/>
    <dgm:cxn modelId="{421C0A31-E95D-43C9-89D1-983881117F0C}" type="presParOf" srcId="{32E92C25-A6CB-4873-98C9-9996E927D6F9}" destId="{9AA3E510-A85A-42E9-B0AB-17A8B72D3588}" srcOrd="0" destOrd="0" presId="urn:microsoft.com/office/officeart/2005/8/layout/pList2"/>
    <dgm:cxn modelId="{8A4E30E7-2CC5-4C64-ACB8-1201BBE1EC46}" type="presParOf" srcId="{32E92C25-A6CB-4873-98C9-9996E927D6F9}" destId="{25674854-04B4-4B51-8D36-19FE8A9D9C33}" srcOrd="1" destOrd="0" presId="urn:microsoft.com/office/officeart/2005/8/layout/pList2"/>
    <dgm:cxn modelId="{F5F19625-EB9A-43AB-8F84-978EFA6A48DC}" type="presParOf" srcId="{32E92C25-A6CB-4873-98C9-9996E927D6F9}" destId="{963D0001-30D0-47C8-9C5B-05CD0068A2EC}" srcOrd="2" destOrd="0" presId="urn:microsoft.com/office/officeart/2005/8/layout/pList2"/>
    <dgm:cxn modelId="{99A1B472-577D-4205-BD4D-A3BF79C9AD6B}" type="presParOf" srcId="{FCCD4DD5-1541-4339-A570-23661986E616}" destId="{B9CE2274-409B-4304-B969-E58045F4D2A5}" srcOrd="3" destOrd="0" presId="urn:microsoft.com/office/officeart/2005/8/layout/pList2"/>
    <dgm:cxn modelId="{9F9A9897-DE1F-4465-9F31-E7CBA446ABB1}" type="presParOf" srcId="{FCCD4DD5-1541-4339-A570-23661986E616}" destId="{EF380DF6-C583-4C50-BA4B-08A34BBAFE1C}" srcOrd="4" destOrd="0" presId="urn:microsoft.com/office/officeart/2005/8/layout/pList2"/>
    <dgm:cxn modelId="{CBEB3C3E-0080-4DBD-A999-408F1F2FD4C2}" type="presParOf" srcId="{EF380DF6-C583-4C50-BA4B-08A34BBAFE1C}" destId="{AACE69FC-EC48-47B8-8C22-E13A57D6AF78}" srcOrd="0" destOrd="0" presId="urn:microsoft.com/office/officeart/2005/8/layout/pList2"/>
    <dgm:cxn modelId="{D1306E4C-547E-4BB8-8A34-46D05954B3A8}" type="presParOf" srcId="{EF380DF6-C583-4C50-BA4B-08A34BBAFE1C}" destId="{0D204420-2A2D-4E98-93DD-F7EDC6400041}" srcOrd="1" destOrd="0" presId="urn:microsoft.com/office/officeart/2005/8/layout/pList2"/>
    <dgm:cxn modelId="{3D441833-32B2-4165-8134-66B0BF2ADB6F}" type="presParOf" srcId="{EF380DF6-C583-4C50-BA4B-08A34BBAFE1C}" destId="{575E989E-2859-495F-AF39-7B4BE01A7948}" srcOrd="2" destOrd="0" presId="urn:microsoft.com/office/officeart/2005/8/layout/pList2"/>
    <dgm:cxn modelId="{554E4F7E-8BC2-446A-8208-66F6D0D9F9B4}" type="presParOf" srcId="{FCCD4DD5-1541-4339-A570-23661986E616}" destId="{18775DA9-D419-40F7-99E1-E696F01AC096}" srcOrd="5" destOrd="0" presId="urn:microsoft.com/office/officeart/2005/8/layout/pList2"/>
    <dgm:cxn modelId="{20A7B2DF-5431-4969-A19D-E518AA2B8AD9}" type="presParOf" srcId="{FCCD4DD5-1541-4339-A570-23661986E616}" destId="{1B692D91-5322-4F16-B57E-C034744EE541}" srcOrd="6" destOrd="0" presId="urn:microsoft.com/office/officeart/2005/8/layout/pList2"/>
    <dgm:cxn modelId="{D0270454-F469-41F4-9655-3C041F69F40C}" type="presParOf" srcId="{1B692D91-5322-4F16-B57E-C034744EE541}" destId="{23DC9491-2176-43FF-BB72-EE30D8AAFD40}" srcOrd="0" destOrd="0" presId="urn:microsoft.com/office/officeart/2005/8/layout/pList2"/>
    <dgm:cxn modelId="{8FDB447A-A941-4DAE-A686-296A8468C8C1}" type="presParOf" srcId="{1B692D91-5322-4F16-B57E-C034744EE541}" destId="{A4D87430-B648-4A2D-9210-FDC780BCF889}" srcOrd="1" destOrd="0" presId="urn:microsoft.com/office/officeart/2005/8/layout/pList2"/>
    <dgm:cxn modelId="{F1511D7C-A03E-4522-805B-18264372BFD6}" type="presParOf" srcId="{1B692D91-5322-4F16-B57E-C034744EE541}" destId="{E31A0D54-DCF6-4C85-8265-257FB1DBFD03}" srcOrd="2" destOrd="0" presId="urn:microsoft.com/office/officeart/2005/8/layout/pList2"/>
    <dgm:cxn modelId="{F9E4830C-F268-4E78-81A3-394CD704DDB4}" type="presParOf" srcId="{FCCD4DD5-1541-4339-A570-23661986E616}" destId="{40C71787-21C8-44AA-8E0C-636CB001D05D}" srcOrd="7" destOrd="0" presId="urn:microsoft.com/office/officeart/2005/8/layout/pList2"/>
    <dgm:cxn modelId="{7EDCF96C-3846-49C7-9E37-7566FE1D094F}" type="presParOf" srcId="{FCCD4DD5-1541-4339-A570-23661986E616}" destId="{5EDAB15B-9A4C-4193-9C6B-A0ED08E2EDC4}" srcOrd="8" destOrd="0" presId="urn:microsoft.com/office/officeart/2005/8/layout/pList2"/>
    <dgm:cxn modelId="{D33EF57E-0112-4283-A97F-5393E33E45A8}" type="presParOf" srcId="{5EDAB15B-9A4C-4193-9C6B-A0ED08E2EDC4}" destId="{0395EC68-79BD-457B-8688-D64A5BCC6057}" srcOrd="0" destOrd="0" presId="urn:microsoft.com/office/officeart/2005/8/layout/pList2"/>
    <dgm:cxn modelId="{988060A0-9E4B-4EF6-B14C-EF35BEFB7E2E}" type="presParOf" srcId="{5EDAB15B-9A4C-4193-9C6B-A0ED08E2EDC4}" destId="{B4F5C281-AD58-4442-84F8-662A5088C941}" srcOrd="1" destOrd="0" presId="urn:microsoft.com/office/officeart/2005/8/layout/pList2"/>
    <dgm:cxn modelId="{88748EEC-EA4F-41DD-B81D-5377D9B581E5}" type="presParOf" srcId="{5EDAB15B-9A4C-4193-9C6B-A0ED08E2EDC4}" destId="{E4BE5066-6125-4452-ADD4-96299DE552EA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22B063-1EFF-4CE1-B9AC-7BBEEEE7E6F6}">
      <dsp:nvSpPr>
        <dsp:cNvPr id="0" name=""/>
        <dsp:cNvSpPr/>
      </dsp:nvSpPr>
      <dsp:spPr>
        <a:xfrm>
          <a:off x="0" y="0"/>
          <a:ext cx="10255886" cy="20150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D5FD24-BBEB-4820-A997-DDAF32A6FB99}">
      <dsp:nvSpPr>
        <dsp:cNvPr id="0" name=""/>
        <dsp:cNvSpPr/>
      </dsp:nvSpPr>
      <dsp:spPr>
        <a:xfrm>
          <a:off x="310971" y="268678"/>
          <a:ext cx="1784063" cy="1477733"/>
        </a:xfrm>
        <a:prstGeom prst="roundRect">
          <a:avLst>
            <a:gd name="adj" fmla="val 1000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DFDED8-55DD-46C9-BCE3-B388EAB03AC0}">
      <dsp:nvSpPr>
        <dsp:cNvPr id="0" name=""/>
        <dsp:cNvSpPr/>
      </dsp:nvSpPr>
      <dsp:spPr>
        <a:xfrm rot="10800000">
          <a:off x="310971" y="2015091"/>
          <a:ext cx="1784063" cy="2462889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1) Should Cayman Jack be launched nationally?</a:t>
          </a:r>
        </a:p>
      </dsp:txBody>
      <dsp:txXfrm rot="10800000">
        <a:off x="365837" y="2015091"/>
        <a:ext cx="1674331" cy="2408023"/>
      </dsp:txXfrm>
    </dsp:sp>
    <dsp:sp modelId="{963D0001-30D0-47C8-9C5B-05CD0068A2EC}">
      <dsp:nvSpPr>
        <dsp:cNvPr id="0" name=""/>
        <dsp:cNvSpPr/>
      </dsp:nvSpPr>
      <dsp:spPr>
        <a:xfrm>
          <a:off x="2273441" y="268678"/>
          <a:ext cx="1784063" cy="1477733"/>
        </a:xfrm>
        <a:prstGeom prst="roundRect">
          <a:avLst>
            <a:gd name="adj" fmla="val 1000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A3E510-A85A-42E9-B0AB-17A8B72D3588}">
      <dsp:nvSpPr>
        <dsp:cNvPr id="0" name=""/>
        <dsp:cNvSpPr/>
      </dsp:nvSpPr>
      <dsp:spPr>
        <a:xfrm rot="10800000">
          <a:off x="2273441" y="2015091"/>
          <a:ext cx="1784063" cy="2462889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2) What level of support is needed for a national launch?</a:t>
          </a:r>
        </a:p>
      </dsp:txBody>
      <dsp:txXfrm rot="10800000">
        <a:off x="2328307" y="2015091"/>
        <a:ext cx="1674331" cy="2408023"/>
      </dsp:txXfrm>
    </dsp:sp>
    <dsp:sp modelId="{575E989E-2859-495F-AF39-7B4BE01A7948}">
      <dsp:nvSpPr>
        <dsp:cNvPr id="0" name=""/>
        <dsp:cNvSpPr/>
      </dsp:nvSpPr>
      <dsp:spPr>
        <a:xfrm>
          <a:off x="4235911" y="268678"/>
          <a:ext cx="1784063" cy="1477733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CE69FC-EC48-47B8-8C22-E13A57D6AF78}">
      <dsp:nvSpPr>
        <dsp:cNvPr id="0" name=""/>
        <dsp:cNvSpPr/>
      </dsp:nvSpPr>
      <dsp:spPr>
        <a:xfrm rot="10800000">
          <a:off x="4235911" y="2015091"/>
          <a:ext cx="1784063" cy="2462889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3) Does Cayman Jack need a single serve?</a:t>
          </a:r>
        </a:p>
      </dsp:txBody>
      <dsp:txXfrm rot="10800000">
        <a:off x="4290777" y="2015091"/>
        <a:ext cx="1674331" cy="2408023"/>
      </dsp:txXfrm>
    </dsp:sp>
    <dsp:sp modelId="{E31A0D54-DCF6-4C85-8265-257FB1DBFD03}">
      <dsp:nvSpPr>
        <dsp:cNvPr id="0" name=""/>
        <dsp:cNvSpPr/>
      </dsp:nvSpPr>
      <dsp:spPr>
        <a:xfrm>
          <a:off x="6198381" y="268678"/>
          <a:ext cx="1784063" cy="1477733"/>
        </a:xfrm>
        <a:prstGeom prst="roundRect">
          <a:avLst>
            <a:gd name="adj" fmla="val 1000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DC9491-2176-43FF-BB72-EE30D8AAFD40}">
      <dsp:nvSpPr>
        <dsp:cNvPr id="0" name=""/>
        <dsp:cNvSpPr/>
      </dsp:nvSpPr>
      <dsp:spPr>
        <a:xfrm rot="10800000">
          <a:off x="6196865" y="2005756"/>
          <a:ext cx="1784063" cy="2462889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4) Will a variety pack improve Cayman Jack’s performance?</a:t>
          </a:r>
        </a:p>
      </dsp:txBody>
      <dsp:txXfrm rot="10800000">
        <a:off x="6251731" y="2005756"/>
        <a:ext cx="1674331" cy="2408023"/>
      </dsp:txXfrm>
    </dsp:sp>
    <dsp:sp modelId="{E4BE5066-6125-4452-ADD4-96299DE552EA}">
      <dsp:nvSpPr>
        <dsp:cNvPr id="0" name=""/>
        <dsp:cNvSpPr/>
      </dsp:nvSpPr>
      <dsp:spPr>
        <a:xfrm>
          <a:off x="8160851" y="268678"/>
          <a:ext cx="1784063" cy="1477733"/>
        </a:xfrm>
        <a:prstGeom prst="roundRect">
          <a:avLst>
            <a:gd name="adj" fmla="val 1000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5EC68-79BD-457B-8688-D64A5BCC6057}">
      <dsp:nvSpPr>
        <dsp:cNvPr id="0" name=""/>
        <dsp:cNvSpPr/>
      </dsp:nvSpPr>
      <dsp:spPr>
        <a:xfrm rot="10800000">
          <a:off x="8160851" y="2015091"/>
          <a:ext cx="1784063" cy="2462889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5) Is a third flavor necessary and what should it be?</a:t>
          </a:r>
        </a:p>
      </dsp:txBody>
      <dsp:txXfrm rot="10800000">
        <a:off x="8215717" y="2015091"/>
        <a:ext cx="1674331" cy="2408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0.67289</cdr:x>
      <cdr:y>0.13825</cdr:y>
    </cdr:from>
    <cdr:to>
      <cdr:x>0.83544</cdr:x>
      <cdr:y>0.29311</cdr:y>
    </cdr:to>
    <cdr:cxnSp macro="">
      <cdr:nvCxnSpPr>
        <cdr:cNvPr id="2" name="Straight Arrow Connector 1">
          <a:extLst xmlns:a="http://schemas.openxmlformats.org/drawingml/2006/main">
            <a:ext uri="{FF2B5EF4-FFF2-40B4-BE49-F238E27FC236}">
              <a16:creationId xmlns:a16="http://schemas.microsoft.com/office/drawing/2014/main" id="{959B0D11-C62E-4576-AEAF-5FDC0650F410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H="1">
          <a:off x="2682577" y="506790"/>
          <a:ext cx="648017" cy="567645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0.36772</cdr:x>
      <cdr:y>0</cdr:y>
    </cdr:from>
    <cdr:to>
      <cdr:x>0.77165</cdr:x>
      <cdr:y>0.08396</cdr:y>
    </cdr:to>
    <cdr:sp macro="" textlink="">
      <cdr:nvSpPr>
        <cdr:cNvPr id="3" name="TextBox 29">
          <a:extLst xmlns:a="http://schemas.openxmlformats.org/drawingml/2006/main">
            <a:ext uri="{FF2B5EF4-FFF2-40B4-BE49-F238E27FC236}">
              <a16:creationId xmlns:a16="http://schemas.microsoft.com/office/drawing/2014/main" id="{4EE0F1B5-358C-4F10-8B5A-8089A2C389FF}"/>
            </a:ext>
          </a:extLst>
        </cdr:cNvPr>
        <cdr:cNvSpPr txBox="1"/>
      </cdr:nvSpPr>
      <cdr:spPr>
        <a:xfrm xmlns:a="http://schemas.openxmlformats.org/drawingml/2006/main">
          <a:off x="1465978" y="-1375892"/>
          <a:ext cx="1610308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C-Store Dollars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E729E-7E08-45C6-A333-6CED72DA2FD0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942C3-B9A8-4BB0-85FD-A89B5330C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06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2DB7B9-D924-4820-B021-C72C507EB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6695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Cayman Jack Share of cocktail flavors</a:t>
            </a:r>
          </a:p>
          <a:p>
            <a:r>
              <a:rPr lang="en-US" dirty="0"/>
              <a:t>Break out 1 count versus 6 count dollars – both total and c-store</a:t>
            </a:r>
          </a:p>
          <a:p>
            <a:r>
              <a:rPr lang="en-US" dirty="0"/>
              <a:t>Bring in ‘</a:t>
            </a:r>
            <a:r>
              <a:rPr lang="en-US" dirty="0" err="1"/>
              <a:t>ritas</a:t>
            </a:r>
            <a:r>
              <a:rPr lang="en-US" dirty="0"/>
              <a:t>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942C3-B9A8-4BB0-85FD-A89B5330CA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625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Cayman Jack Share of cocktail flavors</a:t>
            </a:r>
          </a:p>
          <a:p>
            <a:r>
              <a:rPr lang="en-US" dirty="0"/>
              <a:t>Break out 1 count versus 6 count dollars – both total and c-store</a:t>
            </a:r>
          </a:p>
          <a:p>
            <a:r>
              <a:rPr lang="en-US" dirty="0"/>
              <a:t>Bring in ‘</a:t>
            </a:r>
            <a:r>
              <a:rPr lang="en-US" dirty="0" err="1"/>
              <a:t>ritas</a:t>
            </a:r>
            <a:r>
              <a:rPr lang="en-US" dirty="0"/>
              <a:t>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942C3-B9A8-4BB0-85FD-A89B5330CA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84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regional notes on percentage business per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942C3-B9A8-4BB0-85FD-A89B5330CAA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44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Overindex</a:t>
            </a:r>
            <a:r>
              <a:rPr lang="en-US" dirty="0"/>
              <a:t> in large format shopping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B3642A-BDBC-4AF2-9594-FD86CE4BCC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3266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Overindex</a:t>
            </a:r>
            <a:r>
              <a:rPr lang="en-US" dirty="0"/>
              <a:t> in large format shopping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B3642A-BDBC-4AF2-9594-FD86CE4BCC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184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to notes:</a:t>
            </a:r>
          </a:p>
          <a:p>
            <a:r>
              <a:rPr lang="en-US" dirty="0"/>
              <a:t>How much of the volume is from each of the different SKU</a:t>
            </a:r>
          </a:p>
          <a:p>
            <a:r>
              <a:rPr lang="en-US" dirty="0"/>
              <a:t>How much growth is being driven by each SKU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942C3-B9A8-4BB0-85FD-A89B5330CA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846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to notes:</a:t>
            </a:r>
          </a:p>
          <a:p>
            <a:r>
              <a:rPr lang="en-US" dirty="0"/>
              <a:t>How much of the volume is from each of the different SKU</a:t>
            </a:r>
          </a:p>
          <a:p>
            <a:r>
              <a:rPr lang="en-US" dirty="0"/>
              <a:t>How much growth is being driven by each SKU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942C3-B9A8-4BB0-85FD-A89B5330CA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44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column for absolute dollar change</a:t>
            </a:r>
          </a:p>
          <a:p>
            <a:r>
              <a:rPr lang="en-US" dirty="0"/>
              <a:t>Add Velocity metric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942C3-B9A8-4BB0-85FD-A89B5330CA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62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942C3-B9A8-4BB0-85FD-A89B5330CA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152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942C3-B9A8-4BB0-85FD-A89B5330CA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8581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942C3-B9A8-4BB0-85FD-A89B5330CA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13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Cayman Jack Share of cocktail flavors</a:t>
            </a:r>
          </a:p>
          <a:p>
            <a:r>
              <a:rPr lang="en-US" dirty="0"/>
              <a:t>Break out 1 count versus 6 count dollars – both total and c-store</a:t>
            </a:r>
          </a:p>
          <a:p>
            <a:r>
              <a:rPr lang="en-US" dirty="0"/>
              <a:t>Bring in ‘</a:t>
            </a:r>
            <a:r>
              <a:rPr lang="en-US" dirty="0" err="1"/>
              <a:t>ritas</a:t>
            </a:r>
            <a:r>
              <a:rPr lang="en-US" dirty="0"/>
              <a:t>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942C3-B9A8-4BB0-85FD-A89B5330CAA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77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Cayman Jack Share of cocktail flavors</a:t>
            </a:r>
          </a:p>
          <a:p>
            <a:r>
              <a:rPr lang="en-US" dirty="0"/>
              <a:t>Break out 1 count versus 6 count dollars – both total and c-store</a:t>
            </a:r>
          </a:p>
          <a:p>
            <a:r>
              <a:rPr lang="en-US" dirty="0"/>
              <a:t>Bring in ‘</a:t>
            </a:r>
            <a:r>
              <a:rPr lang="en-US" dirty="0" err="1"/>
              <a:t>ritas</a:t>
            </a:r>
            <a:r>
              <a:rPr lang="en-US" dirty="0"/>
              <a:t>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942C3-B9A8-4BB0-85FD-A89B5330CA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8371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942C3-B9A8-4BB0-85FD-A89B5330CA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5777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D9154-A439-40EA-A57D-4C2F0735CD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4966F-BE95-4D16-86E0-805F72A0C9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993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D9154-A439-40EA-A57D-4C2F0735CD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4966F-BE95-4D16-86E0-805F72A0C9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632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D9154-A439-40EA-A57D-4C2F0735CD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4966F-BE95-4D16-86E0-805F72A0C9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626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7FB37-F2DE-4E00-9835-C5F2364B25C2}" type="datetimeFigureOut">
              <a:rPr lang="en-US" smtClean="0"/>
              <a:t>3/12/2023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C6E2-A0D8-4B59-9460-FFF16D357B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896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7FB37-F2DE-4E00-9835-C5F2364B25C2}" type="datetimeFigureOut">
              <a:rPr lang="en-US" smtClean="0"/>
              <a:t>3/12/2023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C6E2-A0D8-4B59-9460-FFF16D357B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687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7FB37-F2DE-4E00-9835-C5F2364B25C2}" type="datetimeFigureOut">
              <a:rPr lang="en-US" smtClean="0"/>
              <a:t>3/12/2023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C6E2-A0D8-4B59-9460-FFF16D357B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23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7FB37-F2DE-4E00-9835-C5F2364B25C2}" type="datetimeFigureOut">
              <a:rPr lang="en-US" smtClean="0"/>
              <a:t>3/12/2023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C6E2-A0D8-4B59-9460-FFF16D357B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942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7FB37-F2DE-4E00-9835-C5F2364B25C2}" type="datetimeFigureOut">
              <a:rPr lang="en-US" smtClean="0"/>
              <a:t>3/12/2023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C6E2-A0D8-4B59-9460-FFF16D357B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85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7FB37-F2DE-4E00-9835-C5F2364B25C2}" type="datetimeFigureOut">
              <a:rPr lang="en-US" smtClean="0"/>
              <a:t>3/12/2023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C6E2-A0D8-4B59-9460-FFF16D357B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8730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7FB37-F2DE-4E00-9835-C5F2364B25C2}" type="datetimeFigureOut">
              <a:rPr lang="en-US" smtClean="0"/>
              <a:t>3/12/2023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C6E2-A0D8-4B59-9460-FFF16D357B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147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7FB37-F2DE-4E00-9835-C5F2364B25C2}" type="datetimeFigureOut">
              <a:rPr lang="en-US" smtClean="0"/>
              <a:t>3/12/2023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C6E2-A0D8-4B59-9460-FFF16D357B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393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D9154-A439-40EA-A57D-4C2F0735CD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4966F-BE95-4D16-86E0-805F72A0C9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5059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7FB37-F2DE-4E00-9835-C5F2364B25C2}" type="datetimeFigureOut">
              <a:rPr lang="en-US" smtClean="0"/>
              <a:t>3/12/2023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C6E2-A0D8-4B59-9460-FFF16D357B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5659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7FB37-F2DE-4E00-9835-C5F2364B25C2}" type="datetimeFigureOut">
              <a:rPr lang="en-US" smtClean="0"/>
              <a:t>3/12/2023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C6E2-A0D8-4B59-9460-FFF16D357B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9437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7FB37-F2DE-4E00-9835-C5F2364B25C2}" type="datetimeFigureOut">
              <a:rPr lang="en-US" smtClean="0"/>
              <a:t>3/12/2023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C6E2-A0D8-4B59-9460-FFF16D357B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3959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2175235" y="0"/>
            <a:ext cx="16944" cy="6857615"/>
          </a:xfrm>
          <a:custGeom>
            <a:avLst/>
            <a:gdLst/>
            <a:ahLst/>
            <a:cxnLst/>
            <a:rect l="l" t="t" r="r" b="b"/>
            <a:pathLst>
              <a:path w="27940" h="11308715">
                <a:moveTo>
                  <a:pt x="0" y="11308556"/>
                </a:moveTo>
                <a:lnTo>
                  <a:pt x="27643" y="11308556"/>
                </a:lnTo>
                <a:lnTo>
                  <a:pt x="2764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2175235" cy="6857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12175441" cy="6852994"/>
          </a:xfrm>
          <a:custGeom>
            <a:avLst/>
            <a:gdLst/>
            <a:ahLst/>
            <a:cxnLst/>
            <a:rect l="l" t="t" r="r" b="b"/>
            <a:pathLst>
              <a:path w="20076795" h="11301095">
                <a:moveTo>
                  <a:pt x="0" y="11301016"/>
                </a:moveTo>
                <a:lnTo>
                  <a:pt x="20076456" y="11301016"/>
                </a:lnTo>
                <a:lnTo>
                  <a:pt x="20076456" y="0"/>
                </a:lnTo>
                <a:lnTo>
                  <a:pt x="0" y="0"/>
                </a:lnTo>
                <a:lnTo>
                  <a:pt x="0" y="11301016"/>
                </a:lnTo>
                <a:close/>
              </a:path>
            </a:pathLst>
          </a:custGeom>
          <a:solidFill>
            <a:srgbClr val="2C3939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29519" y="2091626"/>
            <a:ext cx="8932963" cy="6848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1" b="0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15403">
              <a:lnSpc>
                <a:spcPts val="1167"/>
              </a:lnSpc>
            </a:pPr>
            <a:fld id="{81D60167-4931-47E6-BA6A-407CBD079E47}" type="slidenum">
              <a:rPr lang="en-US" smtClean="0"/>
              <a:pPr marL="15403">
                <a:lnSpc>
                  <a:spcPts val="1167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5161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7212" y="427370"/>
            <a:ext cx="3063789" cy="415178"/>
          </a:xfrm>
        </p:spPr>
        <p:txBody>
          <a:bodyPr lIns="0" tIns="0" rIns="0" bIns="0"/>
          <a:lstStyle>
            <a:lvl1pPr>
              <a:defRPr sz="2698" b="1" i="0">
                <a:solidFill>
                  <a:srgbClr val="2C393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1" b="0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15403">
              <a:lnSpc>
                <a:spcPts val="1167"/>
              </a:lnSpc>
            </a:pPr>
            <a:fld id="{81D60167-4931-47E6-BA6A-407CBD079E47}" type="slidenum">
              <a:rPr lang="en-US" smtClean="0"/>
              <a:pPr marL="15403">
                <a:lnSpc>
                  <a:spcPts val="1167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452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bk object 17"/>
          <p:cNvSpPr/>
          <p:nvPr/>
        </p:nvSpPr>
        <p:spPr>
          <a:xfrm>
            <a:off x="409575" y="358496"/>
            <a:ext cx="678531" cy="5006"/>
          </a:xfrm>
          <a:custGeom>
            <a:avLst/>
            <a:gdLst/>
            <a:ahLst/>
            <a:cxnLst/>
            <a:rect l="l" t="t" r="r" b="b"/>
            <a:pathLst>
              <a:path w="1118870" h="8254">
                <a:moveTo>
                  <a:pt x="0" y="8062"/>
                </a:moveTo>
                <a:lnTo>
                  <a:pt x="1118290" y="0"/>
                </a:lnTo>
              </a:path>
            </a:pathLst>
          </a:custGeom>
          <a:ln w="94237">
            <a:solidFill>
              <a:srgbClr val="F62E05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bk object 18"/>
          <p:cNvSpPr/>
          <p:nvPr/>
        </p:nvSpPr>
        <p:spPr>
          <a:xfrm>
            <a:off x="409193" y="6427019"/>
            <a:ext cx="623316" cy="1821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7212" y="427370"/>
            <a:ext cx="3063789" cy="415178"/>
          </a:xfrm>
        </p:spPr>
        <p:txBody>
          <a:bodyPr lIns="0" tIns="0" rIns="0" bIns="0"/>
          <a:lstStyle>
            <a:lvl1pPr>
              <a:defRPr sz="2698" b="1" i="0">
                <a:solidFill>
                  <a:srgbClr val="2C393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1" b="0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15403">
              <a:lnSpc>
                <a:spcPts val="1167"/>
              </a:lnSpc>
            </a:pPr>
            <a:fld id="{81D60167-4931-47E6-BA6A-407CBD079E47}" type="slidenum">
              <a:rPr lang="en-US" smtClean="0"/>
              <a:pPr marL="15403">
                <a:lnSpc>
                  <a:spcPts val="1167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536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2175235" y="0"/>
            <a:ext cx="16944" cy="6857615"/>
          </a:xfrm>
          <a:custGeom>
            <a:avLst/>
            <a:gdLst/>
            <a:ahLst/>
            <a:cxnLst/>
            <a:rect l="l" t="t" r="r" b="b"/>
            <a:pathLst>
              <a:path w="27940" h="11308715">
                <a:moveTo>
                  <a:pt x="0" y="11308556"/>
                </a:moveTo>
                <a:lnTo>
                  <a:pt x="27643" y="11308556"/>
                </a:lnTo>
                <a:lnTo>
                  <a:pt x="2764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2175235" cy="6857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7212" y="427370"/>
            <a:ext cx="3063789" cy="415178"/>
          </a:xfrm>
        </p:spPr>
        <p:txBody>
          <a:bodyPr lIns="0" tIns="0" rIns="0" bIns="0"/>
          <a:lstStyle>
            <a:lvl1pPr>
              <a:defRPr sz="2698" b="1" i="0">
                <a:solidFill>
                  <a:srgbClr val="2C393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1" b="0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15403">
              <a:lnSpc>
                <a:spcPts val="1167"/>
              </a:lnSpc>
            </a:pPr>
            <a:fld id="{81D60167-4931-47E6-BA6A-407CBD079E47}" type="slidenum">
              <a:rPr lang="en-US" smtClean="0"/>
              <a:pPr marL="15403">
                <a:lnSpc>
                  <a:spcPts val="1167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5022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3600606" cy="6857615"/>
          </a:xfrm>
          <a:custGeom>
            <a:avLst/>
            <a:gdLst/>
            <a:ahLst/>
            <a:cxnLst/>
            <a:rect l="l" t="t" r="r" b="b"/>
            <a:pathLst>
              <a:path w="5937250" h="11308715">
                <a:moveTo>
                  <a:pt x="0" y="11308556"/>
                </a:moveTo>
                <a:lnTo>
                  <a:pt x="5936992" y="11308556"/>
                </a:lnTo>
                <a:lnTo>
                  <a:pt x="5936992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bk object 17"/>
          <p:cNvSpPr/>
          <p:nvPr/>
        </p:nvSpPr>
        <p:spPr>
          <a:xfrm>
            <a:off x="409575" y="358496"/>
            <a:ext cx="678531" cy="5006"/>
          </a:xfrm>
          <a:custGeom>
            <a:avLst/>
            <a:gdLst/>
            <a:ahLst/>
            <a:cxnLst/>
            <a:rect l="l" t="t" r="r" b="b"/>
            <a:pathLst>
              <a:path w="1118870" h="8254">
                <a:moveTo>
                  <a:pt x="0" y="8062"/>
                </a:moveTo>
                <a:lnTo>
                  <a:pt x="1118290" y="0"/>
                </a:lnTo>
              </a:path>
            </a:pathLst>
          </a:custGeom>
          <a:ln w="94237">
            <a:solidFill>
              <a:srgbClr val="F62E05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1" b="0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15403">
              <a:lnSpc>
                <a:spcPts val="1167"/>
              </a:lnSpc>
            </a:pPr>
            <a:fld id="{81D60167-4931-47E6-BA6A-407CBD079E47}" type="slidenum">
              <a:rPr lang="en-US" smtClean="0"/>
              <a:pPr marL="15403">
                <a:lnSpc>
                  <a:spcPts val="1167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445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5240" y="639474"/>
            <a:ext cx="6309488" cy="354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767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odoni MT" panose="020706030806060202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>
                <a:latin typeface="Bodoni MT" panose="02070603080606020203" pitchFamily="18" charset="0"/>
              </a:defRPr>
            </a:lvl1pPr>
          </a:lstStyle>
          <a:p>
            <a:fld id="{F4FEB3EC-9FE3-4709-B8A6-8795D9168B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11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D9154-A439-40EA-A57D-4C2F0735CD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4966F-BE95-4D16-86E0-805F72A0C9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725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D9154-A439-40EA-A57D-4C2F0735CD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4966F-BE95-4D16-86E0-805F72A0C9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802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D9154-A439-40EA-A57D-4C2F0735CD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4966F-BE95-4D16-86E0-805F72A0C9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704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D9154-A439-40EA-A57D-4C2F0735CD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4966F-BE95-4D16-86E0-805F72A0C9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42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D9154-A439-40EA-A57D-4C2F0735CD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4966F-BE95-4D16-86E0-805F72A0C9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329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D9154-A439-40EA-A57D-4C2F0735CD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4966F-BE95-4D16-86E0-805F72A0C9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118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D9154-A439-40EA-A57D-4C2F0735CD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4966F-BE95-4D16-86E0-805F72A0C9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73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D9154-A439-40EA-A57D-4C2F0735CD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4966F-BE95-4D16-86E0-805F72A0C9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86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7FB37-F2DE-4E00-9835-C5F2364B25C2}" type="datetimeFigureOut">
              <a:rPr lang="en-US" smtClean="0"/>
              <a:t>3/12/2023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0C6E2-A0D8-4B59-9460-FFF16D357B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21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1197165"/>
          </a:xfrm>
          <a:custGeom>
            <a:avLst/>
            <a:gdLst/>
            <a:ahLst/>
            <a:cxnLst/>
            <a:rect l="l" t="t" r="r" b="b"/>
            <a:pathLst>
              <a:path w="20104100" h="1974214">
                <a:moveTo>
                  <a:pt x="0" y="1973972"/>
                </a:moveTo>
                <a:lnTo>
                  <a:pt x="20104099" y="1973972"/>
                </a:lnTo>
                <a:lnTo>
                  <a:pt x="20104099" y="0"/>
                </a:lnTo>
                <a:lnTo>
                  <a:pt x="0" y="0"/>
                </a:lnTo>
                <a:lnTo>
                  <a:pt x="0" y="19739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bk object 17"/>
          <p:cNvSpPr/>
          <p:nvPr/>
        </p:nvSpPr>
        <p:spPr>
          <a:xfrm>
            <a:off x="0" y="6190815"/>
            <a:ext cx="12192000" cy="666932"/>
          </a:xfrm>
          <a:custGeom>
            <a:avLst/>
            <a:gdLst/>
            <a:ahLst/>
            <a:cxnLst/>
            <a:rect l="l" t="t" r="r" b="b"/>
            <a:pathLst>
              <a:path w="20104100" h="1099820">
                <a:moveTo>
                  <a:pt x="0" y="1099441"/>
                </a:moveTo>
                <a:lnTo>
                  <a:pt x="20104099" y="1099441"/>
                </a:lnTo>
                <a:lnTo>
                  <a:pt x="20104099" y="0"/>
                </a:lnTo>
                <a:lnTo>
                  <a:pt x="0" y="0"/>
                </a:lnTo>
                <a:lnTo>
                  <a:pt x="0" y="109944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bk object 18"/>
          <p:cNvSpPr/>
          <p:nvPr/>
        </p:nvSpPr>
        <p:spPr>
          <a:xfrm>
            <a:off x="409575" y="358496"/>
            <a:ext cx="678531" cy="5006"/>
          </a:xfrm>
          <a:custGeom>
            <a:avLst/>
            <a:gdLst/>
            <a:ahLst/>
            <a:cxnLst/>
            <a:rect l="l" t="t" r="r" b="b"/>
            <a:pathLst>
              <a:path w="1118870" h="8254">
                <a:moveTo>
                  <a:pt x="0" y="8062"/>
                </a:moveTo>
                <a:lnTo>
                  <a:pt x="1118290" y="0"/>
                </a:lnTo>
              </a:path>
            </a:pathLst>
          </a:custGeom>
          <a:ln w="94237">
            <a:solidFill>
              <a:srgbClr val="F62E05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7212" y="427370"/>
            <a:ext cx="3063789" cy="6848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1" i="0">
                <a:solidFill>
                  <a:srgbClr val="2C393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90032" y="2724710"/>
            <a:ext cx="5932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925454" y="6450876"/>
            <a:ext cx="17290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1" b="0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15403">
              <a:lnSpc>
                <a:spcPts val="1167"/>
              </a:lnSpc>
            </a:pPr>
            <a:fld id="{81D60167-4931-47E6-BA6A-407CBD079E47}" type="slidenum">
              <a:rPr lang="en-US" smtClean="0"/>
              <a:pPr marL="15403">
                <a:lnSpc>
                  <a:spcPts val="1167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80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77246">
        <a:defRPr>
          <a:latin typeface="+mn-lt"/>
          <a:ea typeface="+mn-ea"/>
          <a:cs typeface="+mn-cs"/>
        </a:defRPr>
      </a:lvl2pPr>
      <a:lvl3pPr marL="554492">
        <a:defRPr>
          <a:latin typeface="+mn-lt"/>
          <a:ea typeface="+mn-ea"/>
          <a:cs typeface="+mn-cs"/>
        </a:defRPr>
      </a:lvl3pPr>
      <a:lvl4pPr marL="831738">
        <a:defRPr>
          <a:latin typeface="+mn-lt"/>
          <a:ea typeface="+mn-ea"/>
          <a:cs typeface="+mn-cs"/>
        </a:defRPr>
      </a:lvl4pPr>
      <a:lvl5pPr marL="1108984">
        <a:defRPr>
          <a:latin typeface="+mn-lt"/>
          <a:ea typeface="+mn-ea"/>
          <a:cs typeface="+mn-cs"/>
        </a:defRPr>
      </a:lvl5pPr>
      <a:lvl6pPr marL="1386230">
        <a:defRPr>
          <a:latin typeface="+mn-lt"/>
          <a:ea typeface="+mn-ea"/>
          <a:cs typeface="+mn-cs"/>
        </a:defRPr>
      </a:lvl6pPr>
      <a:lvl7pPr marL="1663476">
        <a:defRPr>
          <a:latin typeface="+mn-lt"/>
          <a:ea typeface="+mn-ea"/>
          <a:cs typeface="+mn-cs"/>
        </a:defRPr>
      </a:lvl7pPr>
      <a:lvl8pPr marL="1940723">
        <a:defRPr>
          <a:latin typeface="+mn-lt"/>
          <a:ea typeface="+mn-ea"/>
          <a:cs typeface="+mn-cs"/>
        </a:defRPr>
      </a:lvl8pPr>
      <a:lvl9pPr marL="221796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7246">
        <a:defRPr>
          <a:latin typeface="+mn-lt"/>
          <a:ea typeface="+mn-ea"/>
          <a:cs typeface="+mn-cs"/>
        </a:defRPr>
      </a:lvl2pPr>
      <a:lvl3pPr marL="554492">
        <a:defRPr>
          <a:latin typeface="+mn-lt"/>
          <a:ea typeface="+mn-ea"/>
          <a:cs typeface="+mn-cs"/>
        </a:defRPr>
      </a:lvl3pPr>
      <a:lvl4pPr marL="831738">
        <a:defRPr>
          <a:latin typeface="+mn-lt"/>
          <a:ea typeface="+mn-ea"/>
          <a:cs typeface="+mn-cs"/>
        </a:defRPr>
      </a:lvl4pPr>
      <a:lvl5pPr marL="1108984">
        <a:defRPr>
          <a:latin typeface="+mn-lt"/>
          <a:ea typeface="+mn-ea"/>
          <a:cs typeface="+mn-cs"/>
        </a:defRPr>
      </a:lvl5pPr>
      <a:lvl6pPr marL="1386230">
        <a:defRPr>
          <a:latin typeface="+mn-lt"/>
          <a:ea typeface="+mn-ea"/>
          <a:cs typeface="+mn-cs"/>
        </a:defRPr>
      </a:lvl6pPr>
      <a:lvl7pPr marL="1663476">
        <a:defRPr>
          <a:latin typeface="+mn-lt"/>
          <a:ea typeface="+mn-ea"/>
          <a:cs typeface="+mn-cs"/>
        </a:defRPr>
      </a:lvl7pPr>
      <a:lvl8pPr marL="1940723">
        <a:defRPr>
          <a:latin typeface="+mn-lt"/>
          <a:ea typeface="+mn-ea"/>
          <a:cs typeface="+mn-cs"/>
        </a:defRPr>
      </a:lvl8pPr>
      <a:lvl9pPr marL="2217969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Bodoni MT" panose="02070603080606020203" pitchFamily="18" charset="0"/>
              </a:defRPr>
            </a:lvl1pPr>
          </a:lstStyle>
          <a:p>
            <a:fld id="{F4FEB3EC-9FE3-4709-B8A6-8795D9168B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55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odoni MT" panose="02070603080606020203" pitchFamily="18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png"/><Relationship Id="rId9" Type="http://schemas.openxmlformats.org/officeDocument/2006/relationships/image" Target="../media/image2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png"/><Relationship Id="rId7" Type="http://schemas.openxmlformats.org/officeDocument/2006/relationships/image" Target="../media/image4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sz="6700" b="1" dirty="0"/>
              <a:t>F21 BRAND PLANNING</a:t>
            </a:r>
            <a:br>
              <a:rPr lang="en-US" dirty="0"/>
            </a:br>
            <a:r>
              <a:rPr lang="en-US" sz="4400" dirty="0"/>
              <a:t>Phase 1: 2018 Deep Dive</a:t>
            </a:r>
            <a:br>
              <a:rPr lang="en-US" dirty="0"/>
            </a:b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73619" y="3191773"/>
            <a:ext cx="1836389" cy="2264950"/>
            <a:chOff x="1629811" y="3804246"/>
            <a:chExt cx="1836389" cy="2264950"/>
          </a:xfrm>
        </p:grpSpPr>
        <p:sp>
          <p:nvSpPr>
            <p:cNvPr id="4" name="Rounded Rectangle 49"/>
            <p:cNvSpPr/>
            <p:nvPr/>
          </p:nvSpPr>
          <p:spPr>
            <a:xfrm>
              <a:off x="1629811" y="3804246"/>
              <a:ext cx="1836389" cy="2264950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8260" y="4314522"/>
              <a:ext cx="1615616" cy="1105316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2297854" y="3191773"/>
            <a:ext cx="1836389" cy="2264950"/>
            <a:chOff x="5128910" y="3810403"/>
            <a:chExt cx="1836389" cy="2264950"/>
          </a:xfrm>
        </p:grpSpPr>
        <p:sp>
          <p:nvSpPr>
            <p:cNvPr id="5" name="Rounded Rectangle 52"/>
            <p:cNvSpPr/>
            <p:nvPr/>
          </p:nvSpPr>
          <p:spPr>
            <a:xfrm>
              <a:off x="5128910" y="3810403"/>
              <a:ext cx="1836389" cy="2264950"/>
            </a:xfrm>
            <a:prstGeom prst="roundRect">
              <a:avLst>
                <a:gd name="adj" fmla="val 1000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1437" y="3930754"/>
              <a:ext cx="1687972" cy="1763871"/>
            </a:xfrm>
            <a:prstGeom prst="rect">
              <a:avLst/>
            </a:prstGeom>
            <a:effectLst/>
          </p:spPr>
        </p:pic>
      </p:grpSp>
      <p:grpSp>
        <p:nvGrpSpPr>
          <p:cNvPr id="14" name="Group 13"/>
          <p:cNvGrpSpPr/>
          <p:nvPr/>
        </p:nvGrpSpPr>
        <p:grpSpPr>
          <a:xfrm>
            <a:off x="6143547" y="3191773"/>
            <a:ext cx="1856976" cy="2264950"/>
            <a:chOff x="9214045" y="3804250"/>
            <a:chExt cx="1856976" cy="2264950"/>
          </a:xfrm>
        </p:grpSpPr>
        <p:sp>
          <p:nvSpPr>
            <p:cNvPr id="7" name="Rounded Rectangle 53"/>
            <p:cNvSpPr/>
            <p:nvPr/>
          </p:nvSpPr>
          <p:spPr>
            <a:xfrm>
              <a:off x="9214045" y="3804250"/>
              <a:ext cx="1836389" cy="2264950"/>
            </a:xfrm>
            <a:prstGeom prst="roundRect">
              <a:avLst>
                <a:gd name="adj" fmla="val 10000"/>
              </a:avLst>
            </a:prstGeom>
            <a:ln>
              <a:solidFill>
                <a:srgbClr val="0070C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4577" y="4302701"/>
              <a:ext cx="1836444" cy="1033206"/>
            </a:xfrm>
            <a:prstGeom prst="rect">
              <a:avLst/>
            </a:prstGeom>
            <a:effectLst/>
          </p:spPr>
        </p:pic>
      </p:grpSp>
      <p:sp>
        <p:nvSpPr>
          <p:cNvPr id="6" name="Rounded Rectangle 54"/>
          <p:cNvSpPr/>
          <p:nvPr/>
        </p:nvSpPr>
        <p:spPr>
          <a:xfrm>
            <a:off x="8117875" y="3191773"/>
            <a:ext cx="1836389" cy="2264950"/>
          </a:xfrm>
          <a:prstGeom prst="roundRect">
            <a:avLst>
              <a:gd name="adj" fmla="val 1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sp>
      <p:sp>
        <p:nvSpPr>
          <p:cNvPr id="3" name="TextBox 2"/>
          <p:cNvSpPr txBox="1"/>
          <p:nvPr/>
        </p:nvSpPr>
        <p:spPr>
          <a:xfrm>
            <a:off x="8396143" y="5955174"/>
            <a:ext cx="325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January 2019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DC0D756-09D1-40EC-AD3A-4219246E89A8}"/>
              </a:ext>
            </a:extLst>
          </p:cNvPr>
          <p:cNvGrpSpPr/>
          <p:nvPr/>
        </p:nvGrpSpPr>
        <p:grpSpPr>
          <a:xfrm>
            <a:off x="4225054" y="3191773"/>
            <a:ext cx="1836389" cy="2264950"/>
            <a:chOff x="3866835" y="3191773"/>
            <a:chExt cx="1836389" cy="2264950"/>
          </a:xfrm>
        </p:grpSpPr>
        <p:sp>
          <p:nvSpPr>
            <p:cNvPr id="8" name="Rounded Rectangle 51"/>
            <p:cNvSpPr/>
            <p:nvPr/>
          </p:nvSpPr>
          <p:spPr>
            <a:xfrm>
              <a:off x="3866835" y="3191773"/>
              <a:ext cx="1836389" cy="2264950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146D8E7-5788-49C1-82A7-CAA0256CC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4418" y="3244123"/>
              <a:ext cx="1061222" cy="2160249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BDDC0C3-F767-4847-8DBD-378E33E6273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24" t="9855" r="27818" b="36380"/>
          <a:stretch/>
        </p:blipFill>
        <p:spPr>
          <a:xfrm>
            <a:off x="8135057" y="3528624"/>
            <a:ext cx="1797943" cy="145024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A0AB885F-83F4-447A-8132-514320D77EDB}"/>
              </a:ext>
            </a:extLst>
          </p:cNvPr>
          <p:cNvGrpSpPr/>
          <p:nvPr/>
        </p:nvGrpSpPr>
        <p:grpSpPr>
          <a:xfrm>
            <a:off x="10088798" y="3191773"/>
            <a:ext cx="1836389" cy="2264950"/>
            <a:chOff x="10088798" y="3191773"/>
            <a:chExt cx="1836389" cy="2264950"/>
          </a:xfrm>
        </p:grpSpPr>
        <p:sp>
          <p:nvSpPr>
            <p:cNvPr id="26" name="Rounded Rectangle 54">
              <a:extLst>
                <a:ext uri="{FF2B5EF4-FFF2-40B4-BE49-F238E27FC236}">
                  <a16:creationId xmlns:a16="http://schemas.microsoft.com/office/drawing/2014/main" id="{757E74DF-63EA-44C8-BAAB-46F785902F26}"/>
                </a:ext>
              </a:extLst>
            </p:cNvPr>
            <p:cNvSpPr/>
            <p:nvPr/>
          </p:nvSpPr>
          <p:spPr>
            <a:xfrm>
              <a:off x="10088798" y="3191773"/>
              <a:ext cx="1836389" cy="2264950"/>
            </a:xfrm>
            <a:prstGeom prst="roundRect">
              <a:avLst>
                <a:gd name="adj" fmla="val 10000"/>
              </a:avLst>
            </a:prstGeom>
            <a:ln>
              <a:solidFill>
                <a:schemeClr val="accent6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DE33518-CA37-48D8-91DC-D42352184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2012" y="3654982"/>
              <a:ext cx="1649959" cy="13385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1535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6581001"/>
            <a:ext cx="627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IRI, Conv, 123 days of summer ending 09/09/18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462" y="265808"/>
            <a:ext cx="11407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Jack by SKU – Summer MULO+C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92462" y="1096108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D660D4-9454-4744-BB5B-50CE66F2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480403"/>
              </p:ext>
            </p:extLst>
          </p:nvPr>
        </p:nvGraphicFramePr>
        <p:xfrm>
          <a:off x="832377" y="1416564"/>
          <a:ext cx="1068399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7791">
                  <a:extLst>
                    <a:ext uri="{9D8B030D-6E8A-4147-A177-3AD203B41FA5}">
                      <a16:colId xmlns:a16="http://schemas.microsoft.com/office/drawing/2014/main" val="3114085067"/>
                    </a:ext>
                  </a:extLst>
                </a:gridCol>
                <a:gridCol w="1855078">
                  <a:extLst>
                    <a:ext uri="{9D8B030D-6E8A-4147-A177-3AD203B41FA5}">
                      <a16:colId xmlns:a16="http://schemas.microsoft.com/office/drawing/2014/main" val="2709136794"/>
                    </a:ext>
                  </a:extLst>
                </a:gridCol>
                <a:gridCol w="1514475">
                  <a:extLst>
                    <a:ext uri="{9D8B030D-6E8A-4147-A177-3AD203B41FA5}">
                      <a16:colId xmlns:a16="http://schemas.microsoft.com/office/drawing/2014/main" val="657563179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2817811116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3943385430"/>
                    </a:ext>
                  </a:extLst>
                </a:gridCol>
                <a:gridCol w="943293">
                  <a:extLst>
                    <a:ext uri="{9D8B030D-6E8A-4147-A177-3AD203B41FA5}">
                      <a16:colId xmlns:a16="http://schemas.microsoft.com/office/drawing/2014/main" val="3164009671"/>
                    </a:ext>
                  </a:extLst>
                </a:gridCol>
                <a:gridCol w="1452059">
                  <a:extLst>
                    <a:ext uri="{9D8B030D-6E8A-4147-A177-3AD203B41FA5}">
                      <a16:colId xmlns:a16="http://schemas.microsoft.com/office/drawing/2014/main" val="2971234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per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CWD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CWD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16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MULO+C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$13,265,473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+27.5%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+15.5%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29.38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049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Margarita 6pk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$9,321,438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+36.9%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$9.15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3.5%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26.58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+26.5%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773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Mojito 6pk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$1,487,500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+3.4%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5.5%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10.08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+12.6%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00727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Margarita 12pk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$2,165,267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N/A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$15.78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10.23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7963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Single Serve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$223,968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-62.8%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$1.99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-17.9%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3.97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-17.1%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73006529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7F8D41-2DA2-4C55-9CD9-9C4401FF5822}"/>
              </a:ext>
            </a:extLst>
          </p:cNvPr>
          <p:cNvSpPr/>
          <p:nvPr/>
        </p:nvSpPr>
        <p:spPr>
          <a:xfrm>
            <a:off x="832377" y="4654793"/>
            <a:ext cx="9297275" cy="12363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9DDFA2-5333-40D7-BBFB-5B11D3A755C1}"/>
              </a:ext>
            </a:extLst>
          </p:cNvPr>
          <p:cNvSpPr txBox="1"/>
          <p:nvPr/>
        </p:nvSpPr>
        <p:spPr>
          <a:xfrm>
            <a:off x="1025962" y="4725579"/>
            <a:ext cx="1026890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Margarita 6pk is the number one SKU in all channels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1700" kern="0" dirty="0">
                <a:solidFill>
                  <a:sysClr val="windowText" lastClr="000000"/>
                </a:solidFill>
                <a:latin typeface="Calibri" panose="020F0502020204030204"/>
              </a:rPr>
              <a:t>It represents 71% of Cayman Jack sales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Margarita 12pk has caught up to the Mojito 6pk in dollars in one year of sales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1700" kern="0" dirty="0">
                <a:solidFill>
                  <a:sysClr val="windowText" lastClr="000000"/>
                </a:solidFill>
                <a:latin typeface="Calibri" panose="020F0502020204030204"/>
              </a:rPr>
              <a:t>Single serve continues to decline, but the 12pk is broken up and sold in some retailers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267F13-17EC-4C3E-95F8-F22DF9C4C2BF}"/>
              </a:ext>
            </a:extLst>
          </p:cNvPr>
          <p:cNvSpPr txBox="1"/>
          <p:nvPr/>
        </p:nvSpPr>
        <p:spPr>
          <a:xfrm>
            <a:off x="10865920" y="105374"/>
            <a:ext cx="1175657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Check Notes, Add Data</a:t>
            </a:r>
          </a:p>
        </p:txBody>
      </p:sp>
    </p:spTree>
    <p:extLst>
      <p:ext uri="{BB962C8B-B14F-4D97-AF65-F5344CB8AC3E}">
        <p14:creationId xmlns:p14="http://schemas.microsoft.com/office/powerpoint/2010/main" val="3444255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6581001"/>
            <a:ext cx="627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IRI, Total MULO + Conv, Latest 52 weeks ending 11/04/18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462" y="265808"/>
            <a:ext cx="11407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Jack by SKU – 52 Week Food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92462" y="1096108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D660D4-9454-4744-BB5B-50CE66F2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094243"/>
              </p:ext>
            </p:extLst>
          </p:nvPr>
        </p:nvGraphicFramePr>
        <p:xfrm>
          <a:off x="832377" y="1416564"/>
          <a:ext cx="1068399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7791">
                  <a:extLst>
                    <a:ext uri="{9D8B030D-6E8A-4147-A177-3AD203B41FA5}">
                      <a16:colId xmlns:a16="http://schemas.microsoft.com/office/drawing/2014/main" val="3114085067"/>
                    </a:ext>
                  </a:extLst>
                </a:gridCol>
                <a:gridCol w="1855078">
                  <a:extLst>
                    <a:ext uri="{9D8B030D-6E8A-4147-A177-3AD203B41FA5}">
                      <a16:colId xmlns:a16="http://schemas.microsoft.com/office/drawing/2014/main" val="2709136794"/>
                    </a:ext>
                  </a:extLst>
                </a:gridCol>
                <a:gridCol w="1514475">
                  <a:extLst>
                    <a:ext uri="{9D8B030D-6E8A-4147-A177-3AD203B41FA5}">
                      <a16:colId xmlns:a16="http://schemas.microsoft.com/office/drawing/2014/main" val="657563179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2817811116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3943385430"/>
                    </a:ext>
                  </a:extLst>
                </a:gridCol>
                <a:gridCol w="943293">
                  <a:extLst>
                    <a:ext uri="{9D8B030D-6E8A-4147-A177-3AD203B41FA5}">
                      <a16:colId xmlns:a16="http://schemas.microsoft.com/office/drawing/2014/main" val="3164009671"/>
                    </a:ext>
                  </a:extLst>
                </a:gridCol>
                <a:gridCol w="1452059">
                  <a:extLst>
                    <a:ext uri="{9D8B030D-6E8A-4147-A177-3AD203B41FA5}">
                      <a16:colId xmlns:a16="http://schemas.microsoft.com/office/drawing/2014/main" val="2971234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per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CWD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CWD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16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MULO+C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$14,012,410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+23.9%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$9.22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+11.2%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50.69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+13.0%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43049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Margarita 6pk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$8,810,495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+16.9%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+3.7%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44.86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+6.1%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773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Mojito 6pk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$2,047,123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+10.7%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$9.30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+3.8%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26.31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+13.6%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00727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Margarita 12pk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$2,458,751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 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$15.86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27.23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7963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Single Serve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$241,761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-21.8%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$1.61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-4.0%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12.31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+6.9%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73006529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C8BA9BD-6AD6-47BE-94E6-2ED5A5E9192C}"/>
              </a:ext>
            </a:extLst>
          </p:cNvPr>
          <p:cNvSpPr/>
          <p:nvPr/>
        </p:nvSpPr>
        <p:spPr>
          <a:xfrm>
            <a:off x="832377" y="4654793"/>
            <a:ext cx="9332901" cy="12363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950655-5F2A-43FE-AE8A-C13E5403D2D7}"/>
              </a:ext>
            </a:extLst>
          </p:cNvPr>
          <p:cNvSpPr txBox="1"/>
          <p:nvPr/>
        </p:nvSpPr>
        <p:spPr>
          <a:xfrm>
            <a:off x="1025962" y="4725579"/>
            <a:ext cx="1026890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kern="0" dirty="0">
                <a:solidFill>
                  <a:sysClr val="windowText" lastClr="000000"/>
                </a:solidFill>
                <a:latin typeface="Calibri" panose="020F0502020204030204"/>
              </a:rPr>
              <a:t>Food Channel is the best performing channel for Cayman Jack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Margarita 6pk account for 62% of brand sales in </a:t>
            </a:r>
            <a:r>
              <a:rPr lang="en-US" sz="1700" kern="0" dirty="0">
                <a:solidFill>
                  <a:sysClr val="windowText" lastClr="000000"/>
                </a:solidFill>
                <a:latin typeface="Calibri" panose="020F0502020204030204"/>
              </a:rPr>
              <a:t>Food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Margarita 12pk is outperforming mojito in this channel as well</a:t>
            </a:r>
          </a:p>
        </p:txBody>
      </p:sp>
    </p:spTree>
    <p:extLst>
      <p:ext uri="{BB962C8B-B14F-4D97-AF65-F5344CB8AC3E}">
        <p14:creationId xmlns:p14="http://schemas.microsoft.com/office/powerpoint/2010/main" val="2859382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6581001"/>
            <a:ext cx="627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IRI, Conv, 123 days of summer ending 09/09/18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462" y="265808"/>
            <a:ext cx="11407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Jack by SKU – Summer Food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92462" y="1096108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D660D4-9454-4744-BB5B-50CE66F2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370350"/>
              </p:ext>
            </p:extLst>
          </p:nvPr>
        </p:nvGraphicFramePr>
        <p:xfrm>
          <a:off x="832377" y="1416564"/>
          <a:ext cx="1068399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7791">
                  <a:extLst>
                    <a:ext uri="{9D8B030D-6E8A-4147-A177-3AD203B41FA5}">
                      <a16:colId xmlns:a16="http://schemas.microsoft.com/office/drawing/2014/main" val="3114085067"/>
                    </a:ext>
                  </a:extLst>
                </a:gridCol>
                <a:gridCol w="1855078">
                  <a:extLst>
                    <a:ext uri="{9D8B030D-6E8A-4147-A177-3AD203B41FA5}">
                      <a16:colId xmlns:a16="http://schemas.microsoft.com/office/drawing/2014/main" val="2709136794"/>
                    </a:ext>
                  </a:extLst>
                </a:gridCol>
                <a:gridCol w="1514475">
                  <a:extLst>
                    <a:ext uri="{9D8B030D-6E8A-4147-A177-3AD203B41FA5}">
                      <a16:colId xmlns:a16="http://schemas.microsoft.com/office/drawing/2014/main" val="657563179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2817811116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3943385430"/>
                    </a:ext>
                  </a:extLst>
                </a:gridCol>
                <a:gridCol w="943293">
                  <a:extLst>
                    <a:ext uri="{9D8B030D-6E8A-4147-A177-3AD203B41FA5}">
                      <a16:colId xmlns:a16="http://schemas.microsoft.com/office/drawing/2014/main" val="3164009671"/>
                    </a:ext>
                  </a:extLst>
                </a:gridCol>
                <a:gridCol w="1452059">
                  <a:extLst>
                    <a:ext uri="{9D8B030D-6E8A-4147-A177-3AD203B41FA5}">
                      <a16:colId xmlns:a16="http://schemas.microsoft.com/office/drawing/2014/main" val="2971234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per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CWD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CWD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16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MULO+C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$7,285,001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+24.8%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$9.65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+15.9%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49.54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+17.7%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43049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Margarita 6pk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$4,331,293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+14.1%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$9.14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+5.4%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43.54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+9.3%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773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Mojito 6pk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$1,032,886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-1.6%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$9.23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+4.5%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23.50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+8.9%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00727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Margarita 12pk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$1,784,348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N/A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$15.85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26.47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 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7963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Single Serve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$87,440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-34.2%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$1.65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+0%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8.65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-1.1%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73006529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31FC49-8950-4D04-88A8-AC977D22540A}"/>
              </a:ext>
            </a:extLst>
          </p:cNvPr>
          <p:cNvSpPr/>
          <p:nvPr/>
        </p:nvSpPr>
        <p:spPr>
          <a:xfrm>
            <a:off x="832377" y="4654792"/>
            <a:ext cx="9487280" cy="17327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D7AC7D-FE97-4B0A-B602-4B363257A6B8}"/>
              </a:ext>
            </a:extLst>
          </p:cNvPr>
          <p:cNvSpPr txBox="1"/>
          <p:nvPr/>
        </p:nvSpPr>
        <p:spPr>
          <a:xfrm>
            <a:off x="1025962" y="4725579"/>
            <a:ext cx="1026890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kern="0" dirty="0">
                <a:solidFill>
                  <a:sysClr val="windowText" lastClr="000000"/>
                </a:solidFill>
                <a:latin typeface="Calibri" panose="020F0502020204030204"/>
              </a:rPr>
              <a:t>Summer Margarita 6pks account for 60% of summer dollars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kern="0" dirty="0">
                <a:solidFill>
                  <a:sysClr val="windowText" lastClr="000000"/>
                </a:solidFill>
                <a:latin typeface="Calibri" panose="020F0502020204030204"/>
              </a:rPr>
              <a:t>During summer, the Margarita 12pk performed much better than the Mojito 6pk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1700" kern="0" dirty="0">
                <a:solidFill>
                  <a:sysClr val="windowText" lastClr="000000"/>
                </a:solidFill>
                <a:latin typeface="Calibri" panose="020F0502020204030204"/>
              </a:rPr>
              <a:t>12pks account for 24.5% of summer dollars, Mojito 6pk account for 14.1%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1700" kern="0" dirty="0">
                <a:solidFill>
                  <a:sysClr val="windowText" lastClr="000000"/>
                </a:solidFill>
                <a:latin typeface="Calibri" panose="020F0502020204030204"/>
              </a:rPr>
              <a:t>Single serve last only 35% from last year despite distribution being discontinued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1700" kern="0" dirty="0">
                <a:solidFill>
                  <a:sysClr val="windowText" lastClr="000000"/>
                </a:solidFill>
                <a:latin typeface="Calibri" panose="020F0502020204030204"/>
              </a:rPr>
              <a:t>Some retailers are still working through single serve pack-size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1700" kern="0" dirty="0">
                <a:solidFill>
                  <a:sysClr val="windowText" lastClr="000000"/>
                </a:solidFill>
                <a:latin typeface="Calibri" panose="020F0502020204030204"/>
              </a:rPr>
              <a:t>Some retailers are breaking open the 12pk and selling 12oz singles</a:t>
            </a:r>
          </a:p>
        </p:txBody>
      </p:sp>
    </p:spTree>
    <p:extLst>
      <p:ext uri="{BB962C8B-B14F-4D97-AF65-F5344CB8AC3E}">
        <p14:creationId xmlns:p14="http://schemas.microsoft.com/office/powerpoint/2010/main" val="1967352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E618AC-A64D-4899-B790-94965F56B633}"/>
              </a:ext>
            </a:extLst>
          </p:cNvPr>
          <p:cNvSpPr/>
          <p:nvPr/>
        </p:nvSpPr>
        <p:spPr>
          <a:xfrm>
            <a:off x="832376" y="4654792"/>
            <a:ext cx="10527247" cy="140162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6581001"/>
            <a:ext cx="627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IRI, Total MULO + Conv, Latest 52 weeks ending 11/04/18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462" y="265808"/>
            <a:ext cx="11407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Jack </a:t>
            </a:r>
            <a:r>
              <a:rPr lang="en-US" sz="4400" b="1" kern="0" dirty="0">
                <a:solidFill>
                  <a:sysClr val="windowText" lastClr="000000"/>
                </a:solidFill>
                <a:latin typeface="Calibri" panose="020F0502020204030204"/>
              </a:rPr>
              <a:t>– 52 Week Convenience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92462" y="1096108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D660D4-9454-4744-BB5B-50CE66F2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152845"/>
              </p:ext>
            </p:extLst>
          </p:nvPr>
        </p:nvGraphicFramePr>
        <p:xfrm>
          <a:off x="832377" y="1416564"/>
          <a:ext cx="1068399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7791">
                  <a:extLst>
                    <a:ext uri="{9D8B030D-6E8A-4147-A177-3AD203B41FA5}">
                      <a16:colId xmlns:a16="http://schemas.microsoft.com/office/drawing/2014/main" val="3114085067"/>
                    </a:ext>
                  </a:extLst>
                </a:gridCol>
                <a:gridCol w="1855078">
                  <a:extLst>
                    <a:ext uri="{9D8B030D-6E8A-4147-A177-3AD203B41FA5}">
                      <a16:colId xmlns:a16="http://schemas.microsoft.com/office/drawing/2014/main" val="2709136794"/>
                    </a:ext>
                  </a:extLst>
                </a:gridCol>
                <a:gridCol w="1514475">
                  <a:extLst>
                    <a:ext uri="{9D8B030D-6E8A-4147-A177-3AD203B41FA5}">
                      <a16:colId xmlns:a16="http://schemas.microsoft.com/office/drawing/2014/main" val="657563179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2817811116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3943385430"/>
                    </a:ext>
                  </a:extLst>
                </a:gridCol>
                <a:gridCol w="943293">
                  <a:extLst>
                    <a:ext uri="{9D8B030D-6E8A-4147-A177-3AD203B41FA5}">
                      <a16:colId xmlns:a16="http://schemas.microsoft.com/office/drawing/2014/main" val="3164009671"/>
                    </a:ext>
                  </a:extLst>
                </a:gridCol>
                <a:gridCol w="1452059">
                  <a:extLst>
                    <a:ext uri="{9D8B030D-6E8A-4147-A177-3AD203B41FA5}">
                      <a16:colId xmlns:a16="http://schemas.microsoft.com/office/drawing/2014/main" val="2971234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per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CWD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CWD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16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Convenience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$6,476,378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+33.5%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$7.83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+25.5%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18.43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+32%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049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Margarita 6pk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$5,395,380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+61.6%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16.38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+44.8%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3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Mojito 6pk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$221,743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+52.2%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+25.1%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-14.4%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727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Margarita 12pk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$238,085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$15.47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63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Single Serve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$528,773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-48.5%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$2.49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-9.5%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4.74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06529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86CBB394-0F05-43FD-A821-8EFE2562BFAD}"/>
              </a:ext>
            </a:extLst>
          </p:cNvPr>
          <p:cNvSpPr txBox="1"/>
          <p:nvPr/>
        </p:nvSpPr>
        <p:spPr>
          <a:xfrm>
            <a:off x="832376" y="4750380"/>
            <a:ext cx="1068399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Jack growth in convenience is being heavily driven by the Margarita 6pk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1700" kern="0" dirty="0">
                <a:solidFill>
                  <a:sysClr val="windowText" lastClr="000000"/>
                </a:solidFill>
                <a:latin typeface="Calibri" panose="020F0502020204030204"/>
              </a:rPr>
              <a:t>Single serve dollars are down, but CWD is up slightly. 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combination of losses in singles with the increase in sales of the Margarita 6pk has driven unit price growth.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Continue focus on the 6pk Margarita to drive growth.</a:t>
            </a:r>
          </a:p>
        </p:txBody>
      </p:sp>
    </p:spTree>
    <p:extLst>
      <p:ext uri="{BB962C8B-B14F-4D97-AF65-F5344CB8AC3E}">
        <p14:creationId xmlns:p14="http://schemas.microsoft.com/office/powerpoint/2010/main" val="153157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4CF77C3-37CF-4858-A0E5-1CF6635A933A}"/>
              </a:ext>
            </a:extLst>
          </p:cNvPr>
          <p:cNvSpPr/>
          <p:nvPr/>
        </p:nvSpPr>
        <p:spPr>
          <a:xfrm>
            <a:off x="832376" y="4654792"/>
            <a:ext cx="10527247" cy="140162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6581001"/>
            <a:ext cx="627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IRI, Conv, 123 days of summer ending </a:t>
            </a:r>
            <a:r>
              <a:rPr lang="en-US" sz="1200" kern="0" dirty="0">
                <a:solidFill>
                  <a:sysClr val="windowText" lastClr="000000"/>
                </a:solidFill>
                <a:latin typeface="Calibri" panose="020F0502020204030204"/>
              </a:rPr>
              <a:t>09/09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462" y="265808"/>
            <a:ext cx="11407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Jack – Summer Convenience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92462" y="1096108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D660D4-9454-4744-BB5B-50CE66F2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627492"/>
              </p:ext>
            </p:extLst>
          </p:nvPr>
        </p:nvGraphicFramePr>
        <p:xfrm>
          <a:off x="832377" y="1416564"/>
          <a:ext cx="1068399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7791">
                  <a:extLst>
                    <a:ext uri="{9D8B030D-6E8A-4147-A177-3AD203B41FA5}">
                      <a16:colId xmlns:a16="http://schemas.microsoft.com/office/drawing/2014/main" val="3114085067"/>
                    </a:ext>
                  </a:extLst>
                </a:gridCol>
                <a:gridCol w="1855078">
                  <a:extLst>
                    <a:ext uri="{9D8B030D-6E8A-4147-A177-3AD203B41FA5}">
                      <a16:colId xmlns:a16="http://schemas.microsoft.com/office/drawing/2014/main" val="2709136794"/>
                    </a:ext>
                  </a:extLst>
                </a:gridCol>
                <a:gridCol w="1514475">
                  <a:extLst>
                    <a:ext uri="{9D8B030D-6E8A-4147-A177-3AD203B41FA5}">
                      <a16:colId xmlns:a16="http://schemas.microsoft.com/office/drawing/2014/main" val="657563179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2817811116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3943385430"/>
                    </a:ext>
                  </a:extLst>
                </a:gridCol>
                <a:gridCol w="943293">
                  <a:extLst>
                    <a:ext uri="{9D8B030D-6E8A-4147-A177-3AD203B41FA5}">
                      <a16:colId xmlns:a16="http://schemas.microsoft.com/office/drawing/2014/main" val="3164009671"/>
                    </a:ext>
                  </a:extLst>
                </a:gridCol>
                <a:gridCol w="1452059">
                  <a:extLst>
                    <a:ext uri="{9D8B030D-6E8A-4147-A177-3AD203B41FA5}">
                      <a16:colId xmlns:a16="http://schemas.microsoft.com/office/drawing/2014/main" val="2971234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per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CWD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CWD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16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Convenience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$3,091,409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37.7%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$8.48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+33.5%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16.27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049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Margarita 6pk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$2,667,549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71.9%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14.82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+42.3%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3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Mojito 6pk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$117,507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80.6%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+39.8%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+40.9%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727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Margarita 12pk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$155,179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$15.38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63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Single Serve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$136,060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-70.5%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$2.30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-18.2%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3.64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-36.6%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06529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86CBB394-0F05-43FD-A821-8EFE2562BFAD}"/>
              </a:ext>
            </a:extLst>
          </p:cNvPr>
          <p:cNvSpPr txBox="1"/>
          <p:nvPr/>
        </p:nvSpPr>
        <p:spPr>
          <a:xfrm>
            <a:off x="832376" y="4811201"/>
            <a:ext cx="1120920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Almost half of all Cayman convenience sales are made during the 19 weeks of summer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Margarita 6pk continues to dominate by bringing in 89% of summer sales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1700" kern="0" dirty="0">
                <a:solidFill>
                  <a:sysClr val="windowText" lastClr="000000"/>
                </a:solidFill>
                <a:latin typeface="Calibri" panose="020F0502020204030204"/>
              </a:rPr>
              <a:t>Mojito growth outshines Margarita, but from a much smaller base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sales are down even more over the summer, which helped drive price growth</a:t>
            </a:r>
          </a:p>
        </p:txBody>
      </p:sp>
    </p:spTree>
    <p:extLst>
      <p:ext uri="{BB962C8B-B14F-4D97-AF65-F5344CB8AC3E}">
        <p14:creationId xmlns:p14="http://schemas.microsoft.com/office/powerpoint/2010/main" val="3008763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5AA530-3CD5-458C-85E8-347D9CDBD898}"/>
              </a:ext>
            </a:extLst>
          </p:cNvPr>
          <p:cNvSpPr/>
          <p:nvPr/>
        </p:nvSpPr>
        <p:spPr>
          <a:xfrm>
            <a:off x="870658" y="4093653"/>
            <a:ext cx="9555877" cy="149375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1CCF5-9C11-4D16-A4E6-57A983129F56}"/>
              </a:ext>
            </a:extLst>
          </p:cNvPr>
          <p:cNvSpPr txBox="1"/>
          <p:nvPr/>
        </p:nvSpPr>
        <p:spPr>
          <a:xfrm>
            <a:off x="870658" y="4184770"/>
            <a:ext cx="9437811" cy="1729144"/>
          </a:xfrm>
          <a:prstGeom prst="round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Variety packs make up about 2% of total FMB sales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FMB Variety packs are growing at similar rates to single flavor packs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alibri" panose="020F0502020204030204"/>
              </a:rPr>
              <a:t>Velocity is faster on non-variety packs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6581001"/>
            <a:ext cx="627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IRI, Total MULO + Conv, Latest 52 weeks ending 12/30/18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D660D4-9454-4744-BB5B-50CE66F2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72657"/>
              </p:ext>
            </p:extLst>
          </p:nvPr>
        </p:nvGraphicFramePr>
        <p:xfrm>
          <a:off x="870658" y="1236890"/>
          <a:ext cx="10450684" cy="235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497">
                  <a:extLst>
                    <a:ext uri="{9D8B030D-6E8A-4147-A177-3AD203B41FA5}">
                      <a16:colId xmlns:a16="http://schemas.microsoft.com/office/drawing/2014/main" val="3114085067"/>
                    </a:ext>
                  </a:extLst>
                </a:gridCol>
                <a:gridCol w="1014730">
                  <a:extLst>
                    <a:ext uri="{9D8B030D-6E8A-4147-A177-3AD203B41FA5}">
                      <a16:colId xmlns:a16="http://schemas.microsoft.com/office/drawing/2014/main" val="2709136794"/>
                    </a:ext>
                  </a:extLst>
                </a:gridCol>
                <a:gridCol w="1119026">
                  <a:extLst>
                    <a:ext uri="{9D8B030D-6E8A-4147-A177-3AD203B41FA5}">
                      <a16:colId xmlns:a16="http://schemas.microsoft.com/office/drawing/2014/main" val="657563179"/>
                    </a:ext>
                  </a:extLst>
                </a:gridCol>
                <a:gridCol w="961901">
                  <a:extLst>
                    <a:ext uri="{9D8B030D-6E8A-4147-A177-3AD203B41FA5}">
                      <a16:colId xmlns:a16="http://schemas.microsoft.com/office/drawing/2014/main" val="2349327227"/>
                    </a:ext>
                  </a:extLst>
                </a:gridCol>
                <a:gridCol w="890649">
                  <a:extLst>
                    <a:ext uri="{9D8B030D-6E8A-4147-A177-3AD203B41FA5}">
                      <a16:colId xmlns:a16="http://schemas.microsoft.com/office/drawing/2014/main" val="3872735482"/>
                    </a:ext>
                  </a:extLst>
                </a:gridCol>
                <a:gridCol w="938151">
                  <a:extLst>
                    <a:ext uri="{9D8B030D-6E8A-4147-A177-3AD203B41FA5}">
                      <a16:colId xmlns:a16="http://schemas.microsoft.com/office/drawing/2014/main" val="3932850012"/>
                    </a:ext>
                  </a:extLst>
                </a:gridCol>
                <a:gridCol w="1009403">
                  <a:extLst>
                    <a:ext uri="{9D8B030D-6E8A-4147-A177-3AD203B41FA5}">
                      <a16:colId xmlns:a16="http://schemas.microsoft.com/office/drawing/2014/main" val="81391463"/>
                    </a:ext>
                  </a:extLst>
                </a:gridCol>
                <a:gridCol w="771896">
                  <a:extLst>
                    <a:ext uri="{9D8B030D-6E8A-4147-A177-3AD203B41FA5}">
                      <a16:colId xmlns:a16="http://schemas.microsoft.com/office/drawing/2014/main" val="3164009671"/>
                    </a:ext>
                  </a:extLst>
                </a:gridCol>
                <a:gridCol w="1009402">
                  <a:extLst>
                    <a:ext uri="{9D8B030D-6E8A-4147-A177-3AD203B41FA5}">
                      <a16:colId xmlns:a16="http://schemas.microsoft.com/office/drawing/2014/main" val="2971234144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4025308804"/>
                    </a:ext>
                  </a:extLst>
                </a:gridCol>
              </a:tblGrid>
              <a:tr h="1353036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Dollars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Dollar Year Ago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Dollar % 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Volume 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Volume Year Ago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Volume % 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Dollars /Store /Week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Dollars /Store /Week YA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Velocity % Change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1167244"/>
                  </a:ext>
                </a:extLst>
              </a:tr>
              <a:tr h="282086"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 FMB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$2,814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$2,531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+11.2%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85.1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75.8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$309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$277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+11.2%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049511"/>
                  </a:ext>
                </a:extLst>
              </a:tr>
              <a:tr h="282086">
                <a:tc>
                  <a:txBody>
                    <a:bodyPr/>
                    <a:lstStyle/>
                    <a:p>
                      <a:r>
                        <a:rPr lang="en-US" sz="1600" dirty="0"/>
                        <a:t>FMB Single Flavor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$2,754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$2,478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+11.1%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82.7M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73.6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+11.2%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403625"/>
                  </a:ext>
                </a:extLst>
              </a:tr>
              <a:tr h="282086">
                <a:tc>
                  <a:txBody>
                    <a:bodyPr/>
                    <a:lstStyle/>
                    <a:p>
                      <a:r>
                        <a:rPr lang="en-US" sz="1600" dirty="0"/>
                        <a:t>FMB Var Packs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$59.2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$52.8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+12.1%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2.4M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2.2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+9.5%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$57.66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$55.83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09927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AB4B27-41DA-404A-865C-6721A5CFB1DB}"/>
              </a:ext>
            </a:extLst>
          </p:cNvPr>
          <p:cNvSpPr txBox="1"/>
          <p:nvPr/>
        </p:nvSpPr>
        <p:spPr>
          <a:xfrm>
            <a:off x="140677" y="265808"/>
            <a:ext cx="11977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kern="0" dirty="0">
                <a:solidFill>
                  <a:sysClr val="windowText" lastClr="000000"/>
                </a:solidFill>
                <a:latin typeface="Calibri" panose="020F0502020204030204"/>
              </a:rPr>
              <a:t>Variety Pack Performance – FMB – 52 Week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E24F04-2F09-47E3-A9F8-9E18E0CEEBAE}"/>
              </a:ext>
            </a:extLst>
          </p:cNvPr>
          <p:cNvCxnSpPr>
            <a:cxnSpLocks/>
          </p:cNvCxnSpPr>
          <p:nvPr/>
        </p:nvCxnSpPr>
        <p:spPr>
          <a:xfrm>
            <a:off x="743095" y="1108417"/>
            <a:ext cx="1077279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737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5AA530-3CD5-458C-85E8-347D9CDBD898}"/>
              </a:ext>
            </a:extLst>
          </p:cNvPr>
          <p:cNvSpPr/>
          <p:nvPr/>
        </p:nvSpPr>
        <p:spPr>
          <a:xfrm>
            <a:off x="140198" y="4202828"/>
            <a:ext cx="11659339" cy="155906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1CCF5-9C11-4D16-A4E6-57A983129F56}"/>
              </a:ext>
            </a:extLst>
          </p:cNvPr>
          <p:cNvSpPr txBox="1"/>
          <p:nvPr/>
        </p:nvSpPr>
        <p:spPr>
          <a:xfrm>
            <a:off x="392461" y="4136420"/>
            <a:ext cx="112661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12-ounce cans have a similar dollar ring and velocity as 8-ounce cans from last year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alibri" panose="020F0502020204030204"/>
              </a:rPr>
              <a:t>Distribution has increased 36% from year ago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Volume sales are 31% higher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kern="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12-ounce transition has been successful!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581001"/>
            <a:ext cx="627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IRI, Total MULO + Conv, Latest 52 weeks ending 11/04/18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462" y="265808"/>
            <a:ext cx="11407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Jack 12 Pack Comparison – 52 Week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92462" y="1096108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D660D4-9454-4744-BB5B-50CE66F2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413177"/>
              </p:ext>
            </p:extLst>
          </p:nvPr>
        </p:nvGraphicFramePr>
        <p:xfrm>
          <a:off x="140198" y="1511962"/>
          <a:ext cx="11901381" cy="2281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476">
                  <a:extLst>
                    <a:ext uri="{9D8B030D-6E8A-4147-A177-3AD203B41FA5}">
                      <a16:colId xmlns:a16="http://schemas.microsoft.com/office/drawing/2014/main" val="3114085067"/>
                    </a:ext>
                  </a:extLst>
                </a:gridCol>
                <a:gridCol w="1607736">
                  <a:extLst>
                    <a:ext uri="{9D8B030D-6E8A-4147-A177-3AD203B41FA5}">
                      <a16:colId xmlns:a16="http://schemas.microsoft.com/office/drawing/2014/main" val="2709136794"/>
                    </a:ext>
                  </a:extLst>
                </a:gridCol>
                <a:gridCol w="1637882">
                  <a:extLst>
                    <a:ext uri="{9D8B030D-6E8A-4147-A177-3AD203B41FA5}">
                      <a16:colId xmlns:a16="http://schemas.microsoft.com/office/drawing/2014/main" val="657563179"/>
                    </a:ext>
                  </a:extLst>
                </a:gridCol>
                <a:gridCol w="1286189">
                  <a:extLst>
                    <a:ext uri="{9D8B030D-6E8A-4147-A177-3AD203B41FA5}">
                      <a16:colId xmlns:a16="http://schemas.microsoft.com/office/drawing/2014/main" val="3872735482"/>
                    </a:ext>
                  </a:extLst>
                </a:gridCol>
                <a:gridCol w="1044946">
                  <a:extLst>
                    <a:ext uri="{9D8B030D-6E8A-4147-A177-3AD203B41FA5}">
                      <a16:colId xmlns:a16="http://schemas.microsoft.com/office/drawing/2014/main" val="3932850012"/>
                    </a:ext>
                  </a:extLst>
                </a:gridCol>
                <a:gridCol w="944627">
                  <a:extLst>
                    <a:ext uri="{9D8B030D-6E8A-4147-A177-3AD203B41FA5}">
                      <a16:colId xmlns:a16="http://schemas.microsoft.com/office/drawing/2014/main" val="2817811116"/>
                    </a:ext>
                  </a:extLst>
                </a:gridCol>
                <a:gridCol w="1266092">
                  <a:extLst>
                    <a:ext uri="{9D8B030D-6E8A-4147-A177-3AD203B41FA5}">
                      <a16:colId xmlns:a16="http://schemas.microsoft.com/office/drawing/2014/main" val="3943385430"/>
                    </a:ext>
                  </a:extLst>
                </a:gridCol>
                <a:gridCol w="1261047">
                  <a:extLst>
                    <a:ext uri="{9D8B030D-6E8A-4147-A177-3AD203B41FA5}">
                      <a16:colId xmlns:a16="http://schemas.microsoft.com/office/drawing/2014/main" val="3164009671"/>
                    </a:ext>
                  </a:extLst>
                </a:gridCol>
                <a:gridCol w="1363386">
                  <a:extLst>
                    <a:ext uri="{9D8B030D-6E8A-4147-A177-3AD203B41FA5}">
                      <a16:colId xmlns:a16="http://schemas.microsoft.com/office/drawing/2014/main" val="2971234144"/>
                    </a:ext>
                  </a:extLst>
                </a:gridCol>
              </a:tblGrid>
              <a:tr h="1353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Margarita 12pk Cans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 Year Ago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Volume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Volume Year Ago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CWD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CWD Year ago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Velocity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Velocity Year Ago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1167244"/>
                  </a:ext>
                </a:extLst>
              </a:tr>
              <a:tr h="412928">
                <a:tc>
                  <a:txBody>
                    <a:bodyPr/>
                    <a:lstStyle/>
                    <a:p>
                      <a:r>
                        <a:rPr lang="en-US" sz="2400" dirty="0"/>
                        <a:t>12-Ounce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$3,018,564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95,524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049511"/>
                  </a:ext>
                </a:extLst>
              </a:tr>
              <a:tr h="471075">
                <a:tc>
                  <a:txBody>
                    <a:bodyPr/>
                    <a:lstStyle/>
                    <a:p>
                      <a:r>
                        <a:rPr lang="en-US" sz="2400" dirty="0"/>
                        <a:t>8-Ounce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$767,133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$2,923,951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18,737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72,682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5.68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7.67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36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1203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6581001"/>
            <a:ext cx="627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IRI, Total MULO + Conv, Latest 4 weeks ending 12/03/18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9537" y="264192"/>
            <a:ext cx="116267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Jack – Flavored vs Unflavored – 52 Week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92462" y="1096108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D660D4-9454-4744-BB5B-50CE66F2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528636"/>
              </p:ext>
            </p:extLst>
          </p:nvPr>
        </p:nvGraphicFramePr>
        <p:xfrm>
          <a:off x="392462" y="1432175"/>
          <a:ext cx="1144758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1896">
                  <a:extLst>
                    <a:ext uri="{9D8B030D-6E8A-4147-A177-3AD203B41FA5}">
                      <a16:colId xmlns:a16="http://schemas.microsoft.com/office/drawing/2014/main" val="3114085067"/>
                    </a:ext>
                  </a:extLst>
                </a:gridCol>
                <a:gridCol w="2861896">
                  <a:extLst>
                    <a:ext uri="{9D8B030D-6E8A-4147-A177-3AD203B41FA5}">
                      <a16:colId xmlns:a16="http://schemas.microsoft.com/office/drawing/2014/main" val="2709136794"/>
                    </a:ext>
                  </a:extLst>
                </a:gridCol>
                <a:gridCol w="2861896">
                  <a:extLst>
                    <a:ext uri="{9D8B030D-6E8A-4147-A177-3AD203B41FA5}">
                      <a16:colId xmlns:a16="http://schemas.microsoft.com/office/drawing/2014/main" val="657563179"/>
                    </a:ext>
                  </a:extLst>
                </a:gridCol>
                <a:gridCol w="2861896">
                  <a:extLst>
                    <a:ext uri="{9D8B030D-6E8A-4147-A177-3AD203B41FA5}">
                      <a16:colId xmlns:a16="http://schemas.microsoft.com/office/drawing/2014/main" val="2817811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Volume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Unit Velocity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16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Cayman Jack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+26.6%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+26.1%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049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Flavored Beer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+10.1%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+10.4%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+8.3%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3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Yellow Beer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+0.8%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-0.7%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727966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D5F8322-03BC-4537-9DD1-DCA02D9728DD}"/>
              </a:ext>
            </a:extLst>
          </p:cNvPr>
          <p:cNvSpPr/>
          <p:nvPr/>
        </p:nvSpPr>
        <p:spPr>
          <a:xfrm>
            <a:off x="140198" y="4202828"/>
            <a:ext cx="11659339" cy="155906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B1655-8639-46E3-AA55-0338384E2CD3}"/>
              </a:ext>
            </a:extLst>
          </p:cNvPr>
          <p:cNvSpPr txBox="1"/>
          <p:nvPr/>
        </p:nvSpPr>
        <p:spPr>
          <a:xfrm>
            <a:off x="392462" y="4202828"/>
            <a:ext cx="11266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Flavored beer continues to drive category growth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alibri" panose="020F0502020204030204"/>
              </a:rPr>
              <a:t>Cayman Jack is outpacing flavored and unflavored beer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864AD9-377A-4E61-BF77-FB8CAC36E46D}"/>
              </a:ext>
            </a:extLst>
          </p:cNvPr>
          <p:cNvSpPr txBox="1"/>
          <p:nvPr/>
        </p:nvSpPr>
        <p:spPr>
          <a:xfrm>
            <a:off x="9132125" y="2581"/>
            <a:ext cx="3114303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Change to a graph, add distribution and share</a:t>
            </a:r>
          </a:p>
        </p:txBody>
      </p:sp>
    </p:spTree>
    <p:extLst>
      <p:ext uri="{BB962C8B-B14F-4D97-AF65-F5344CB8AC3E}">
        <p14:creationId xmlns:p14="http://schemas.microsoft.com/office/powerpoint/2010/main" val="2350868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0C13C2E-B8D7-46D4-998F-42B6452CCB60}"/>
              </a:ext>
            </a:extLst>
          </p:cNvPr>
          <p:cNvSpPr/>
          <p:nvPr/>
        </p:nvSpPr>
        <p:spPr>
          <a:xfrm>
            <a:off x="140198" y="4202828"/>
            <a:ext cx="11659339" cy="155906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CBB394-0F05-43FD-A821-8EFE2562BFAD}"/>
              </a:ext>
            </a:extLst>
          </p:cNvPr>
          <p:cNvSpPr txBox="1"/>
          <p:nvPr/>
        </p:nvSpPr>
        <p:spPr>
          <a:xfrm>
            <a:off x="392462" y="4263688"/>
            <a:ext cx="1126613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Cocktail flavored liquids, excluding the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Ritas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account for $197M in 52-week sales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0" dirty="0">
                <a:solidFill>
                  <a:sysClr val="windowText" lastClr="000000"/>
                </a:solidFill>
                <a:latin typeface="Calibri" panose="020F0502020204030204"/>
              </a:rPr>
              <a:t>FMBs make up $195MM of those sales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0" dirty="0">
                <a:solidFill>
                  <a:sysClr val="windowText" lastClr="000000"/>
                </a:solidFill>
                <a:latin typeface="Calibri" panose="020F0502020204030204"/>
              </a:rPr>
              <a:t>Cayman makes up 13.5% share FMB cocktail sales in MULO+C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6581001"/>
            <a:ext cx="627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IRI, Total MULO + Conv, Latest 52 weeks ending 11/04/18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462" y="265808"/>
            <a:ext cx="11407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&amp; Cocktails* Comparison – 52 Week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92462" y="1096108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D660D4-9454-4744-BB5B-50CE66F2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012143"/>
              </p:ext>
            </p:extLst>
          </p:nvPr>
        </p:nvGraphicFramePr>
        <p:xfrm>
          <a:off x="1409838" y="1304901"/>
          <a:ext cx="937232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9517">
                  <a:extLst>
                    <a:ext uri="{9D8B030D-6E8A-4147-A177-3AD203B41FA5}">
                      <a16:colId xmlns:a16="http://schemas.microsoft.com/office/drawing/2014/main" val="3114085067"/>
                    </a:ext>
                  </a:extLst>
                </a:gridCol>
                <a:gridCol w="2289517">
                  <a:extLst>
                    <a:ext uri="{9D8B030D-6E8A-4147-A177-3AD203B41FA5}">
                      <a16:colId xmlns:a16="http://schemas.microsoft.com/office/drawing/2014/main" val="3820580805"/>
                    </a:ext>
                  </a:extLst>
                </a:gridCol>
                <a:gridCol w="2289517">
                  <a:extLst>
                    <a:ext uri="{9D8B030D-6E8A-4147-A177-3AD203B41FA5}">
                      <a16:colId xmlns:a16="http://schemas.microsoft.com/office/drawing/2014/main" val="2709136794"/>
                    </a:ext>
                  </a:extLst>
                </a:gridCol>
                <a:gridCol w="2503773">
                  <a:extLst>
                    <a:ext uri="{9D8B030D-6E8A-4147-A177-3AD203B41FA5}">
                      <a16:colId xmlns:a16="http://schemas.microsoft.com/office/drawing/2014/main" val="657563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Cocktail Flavors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 %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Velocity %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16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$197,208,536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+8.7%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+7.2%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049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$195,648,259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+9.9%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3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$1,475,219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+1.3%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-4.7%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727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Craft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$75,114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+314%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+79.9%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964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Cayman Jack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$26,423,275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+26.2%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-5.4%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27289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A0A52ED-6D01-4C2E-A0F7-915F02E0E39F}"/>
              </a:ext>
            </a:extLst>
          </p:cNvPr>
          <p:cNvSpPr txBox="1"/>
          <p:nvPr/>
        </p:nvSpPr>
        <p:spPr>
          <a:xfrm>
            <a:off x="392462" y="5545752"/>
            <a:ext cx="11266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*excluding the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Ritas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7103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6581001"/>
            <a:ext cx="627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IRI, Total MULO + Conv, Latest 52 weeks ending 11/04/18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26580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&amp; Cocktails </a:t>
            </a:r>
            <a:r>
              <a:rPr lang="en-US" sz="4400" b="1" kern="0" dirty="0">
                <a:solidFill>
                  <a:sysClr val="windowText" lastClr="000000"/>
                </a:solidFill>
                <a:latin typeface="Calibri" panose="020F0502020204030204"/>
              </a:rPr>
              <a:t>Competitor Comparison – 52W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92462" y="1096108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D660D4-9454-4744-BB5B-50CE66F2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896991"/>
              </p:ext>
            </p:extLst>
          </p:nvPr>
        </p:nvGraphicFramePr>
        <p:xfrm>
          <a:off x="1106809" y="1344275"/>
          <a:ext cx="9978382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444">
                  <a:extLst>
                    <a:ext uri="{9D8B030D-6E8A-4147-A177-3AD203B41FA5}">
                      <a16:colId xmlns:a16="http://schemas.microsoft.com/office/drawing/2014/main" val="3114085067"/>
                    </a:ext>
                  </a:extLst>
                </a:gridCol>
                <a:gridCol w="1459061">
                  <a:extLst>
                    <a:ext uri="{9D8B030D-6E8A-4147-A177-3AD203B41FA5}">
                      <a16:colId xmlns:a16="http://schemas.microsoft.com/office/drawing/2014/main" val="3820580805"/>
                    </a:ext>
                  </a:extLst>
                </a:gridCol>
                <a:gridCol w="1321584">
                  <a:extLst>
                    <a:ext uri="{9D8B030D-6E8A-4147-A177-3AD203B41FA5}">
                      <a16:colId xmlns:a16="http://schemas.microsoft.com/office/drawing/2014/main" val="2709136794"/>
                    </a:ext>
                  </a:extLst>
                </a:gridCol>
                <a:gridCol w="1184963">
                  <a:extLst>
                    <a:ext uri="{9D8B030D-6E8A-4147-A177-3AD203B41FA5}">
                      <a16:colId xmlns:a16="http://schemas.microsoft.com/office/drawing/2014/main" val="657563179"/>
                    </a:ext>
                  </a:extLst>
                </a:gridCol>
                <a:gridCol w="1363028">
                  <a:extLst>
                    <a:ext uri="{9D8B030D-6E8A-4147-A177-3AD203B41FA5}">
                      <a16:colId xmlns:a16="http://schemas.microsoft.com/office/drawing/2014/main" val="2962224475"/>
                    </a:ext>
                  </a:extLst>
                </a:gridCol>
                <a:gridCol w="1329262">
                  <a:extLst>
                    <a:ext uri="{9D8B030D-6E8A-4147-A177-3AD203B41FA5}">
                      <a16:colId xmlns:a16="http://schemas.microsoft.com/office/drawing/2014/main" val="1577116078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394842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Dollars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Dollar %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Velocity %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Distribution 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Share of Cocktail FMB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16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Cayman Jack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$26,423,275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+26.2%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-5.4%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31.22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24.83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049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The </a:t>
                      </a:r>
                      <a:r>
                        <a:rPr lang="en-US" sz="1800" dirty="0" err="1"/>
                        <a:t>Ritas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$256,065,113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-15.3%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-3.5%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93.72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96.12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46%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081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Smirnoff 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$61,238,556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+4%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+0.7%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68.79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68.43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3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Clubtails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$47,423,353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+25.8%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23.23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17.80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727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Seagrams</a:t>
                      </a:r>
                      <a:r>
                        <a:rPr lang="en-US" sz="1800" dirty="0"/>
                        <a:t> Escapes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$18,180,302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-3.5%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+0.9%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37.09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39.80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964441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13466CC-7A1E-4F15-A779-47731021B564}"/>
              </a:ext>
            </a:extLst>
          </p:cNvPr>
          <p:cNvSpPr/>
          <p:nvPr/>
        </p:nvSpPr>
        <p:spPr>
          <a:xfrm>
            <a:off x="140198" y="4202828"/>
            <a:ext cx="11659339" cy="155906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B2A44B-ABAB-4517-901F-D81B76073DC8}"/>
              </a:ext>
            </a:extLst>
          </p:cNvPr>
          <p:cNvSpPr txBox="1"/>
          <p:nvPr/>
        </p:nvSpPr>
        <p:spPr>
          <a:xfrm>
            <a:off x="392462" y="4263688"/>
            <a:ext cx="112661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Including the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Ritas</a:t>
            </a:r>
            <a:r>
              <a:rPr lang="en-US" sz="2400" kern="0" dirty="0">
                <a:solidFill>
                  <a:sysClr val="windowText" lastClr="000000"/>
                </a:solidFill>
                <a:latin typeface="Calibri" panose="020F0502020204030204"/>
              </a:rPr>
              <a:t>, the cocktail-themed category doubles in size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400" kern="0" dirty="0">
                <a:solidFill>
                  <a:sysClr val="windowText" lastClr="000000"/>
                </a:solidFill>
                <a:latin typeface="Calibri" panose="020F0502020204030204"/>
              </a:rPr>
              <a:t>The </a:t>
            </a:r>
            <a:r>
              <a:rPr lang="en-US" sz="2400" kern="0" dirty="0" err="1">
                <a:solidFill>
                  <a:sysClr val="windowText" lastClr="000000"/>
                </a:solidFill>
                <a:latin typeface="Calibri" panose="020F0502020204030204"/>
              </a:rPr>
              <a:t>Ritas</a:t>
            </a:r>
            <a:r>
              <a:rPr lang="en-US" sz="2400" kern="0" dirty="0">
                <a:solidFill>
                  <a:sysClr val="windowText" lastClr="000000"/>
                </a:solidFill>
                <a:latin typeface="Calibri" panose="020F0502020204030204"/>
              </a:rPr>
              <a:t> are declining in dollars, velocity, and distribution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kern="0" dirty="0">
                <a:solidFill>
                  <a:sysClr val="windowText" lastClr="000000"/>
                </a:solidFill>
                <a:latin typeface="Calibri" panose="020F0502020204030204"/>
              </a:rPr>
              <a:t>The </a:t>
            </a:r>
            <a:r>
              <a:rPr lang="en-US" sz="2400" kern="0" dirty="0" err="1">
                <a:solidFill>
                  <a:sysClr val="windowText" lastClr="000000"/>
                </a:solidFill>
                <a:latin typeface="Calibri" panose="020F0502020204030204"/>
              </a:rPr>
              <a:t>Ritas</a:t>
            </a:r>
            <a:r>
              <a:rPr lang="en-US" sz="2400" kern="0" dirty="0">
                <a:solidFill>
                  <a:sysClr val="windowText" lastClr="000000"/>
                </a:solidFill>
                <a:latin typeface="Calibri" panose="020F0502020204030204"/>
              </a:rPr>
              <a:t> overshadow the category even with heavy declines in dollars and velocity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01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FFDEB-4506-4049-9725-A0E1F3491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20"/>
            <a:ext cx="10515600" cy="926347"/>
          </a:xfrm>
        </p:spPr>
        <p:txBody>
          <a:bodyPr/>
          <a:lstStyle/>
          <a:p>
            <a:r>
              <a:rPr lang="en-US" dirty="0"/>
              <a:t>Planning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26FD0-7542-42D2-8D76-9A36A0D4D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3774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Time Periods</a:t>
            </a:r>
          </a:p>
          <a:p>
            <a:pPr lvl="1"/>
            <a:r>
              <a:rPr lang="en-US" sz="1800" dirty="0"/>
              <a:t>IRI 52 Weeks Ending 11-04-18</a:t>
            </a:r>
          </a:p>
          <a:p>
            <a:pPr lvl="1"/>
            <a:r>
              <a:rPr lang="en-US" sz="1800" dirty="0"/>
              <a:t>IRI 123 Days of Summer (custom aggregate)</a:t>
            </a:r>
          </a:p>
          <a:p>
            <a:endParaRPr lang="en-US" sz="1800" dirty="0"/>
          </a:p>
          <a:p>
            <a:r>
              <a:rPr lang="en-US" sz="1800" dirty="0"/>
              <a:t>Phase 1 Milestone Dates</a:t>
            </a:r>
          </a:p>
          <a:p>
            <a:pPr lvl="1"/>
            <a:r>
              <a:rPr lang="en-US" sz="1800" dirty="0"/>
              <a:t>Week of Dec 31 – check in with Sanjiv and MABIC</a:t>
            </a:r>
          </a:p>
          <a:p>
            <a:pPr lvl="1"/>
            <a:r>
              <a:rPr lang="en-US" sz="1800" dirty="0"/>
              <a:t>Week of Jan 14 – review with Sanjiv, Steve, Ian and Tracey</a:t>
            </a:r>
          </a:p>
          <a:p>
            <a:pPr lvl="1"/>
            <a:r>
              <a:rPr lang="en-US" sz="1800" dirty="0"/>
              <a:t>Week of Jan 21 – presentation to ELT</a:t>
            </a:r>
          </a:p>
          <a:p>
            <a:pPr lvl="1"/>
            <a:r>
              <a:rPr lang="en-US" sz="1800" dirty="0"/>
              <a:t>Week of Feb 4 – QBR pre-read sent out</a:t>
            </a:r>
          </a:p>
          <a:p>
            <a:pPr lvl="1"/>
            <a:r>
              <a:rPr lang="en-US" sz="1800" dirty="0"/>
              <a:t>Week of Feb 11 – QBR</a:t>
            </a:r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40880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6581001"/>
            <a:ext cx="627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IRI, Total MULO + Conv, Latest 52 weeks ending 11/04/18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462" y="265808"/>
            <a:ext cx="11407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&amp; Cocktails – by SKU – </a:t>
            </a:r>
            <a:r>
              <a:rPr lang="en-US" sz="4400" b="1" kern="0" dirty="0">
                <a:solidFill>
                  <a:sysClr val="windowText" lastClr="000000"/>
                </a:solidFill>
                <a:latin typeface="Calibri" panose="020F0502020204030204"/>
              </a:rPr>
              <a:t>Single Serve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92462" y="1096108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D660D4-9454-4744-BB5B-50CE66F2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757811"/>
              </p:ext>
            </p:extLst>
          </p:nvPr>
        </p:nvGraphicFramePr>
        <p:xfrm>
          <a:off x="1268621" y="1214991"/>
          <a:ext cx="9654757" cy="341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1986">
                  <a:extLst>
                    <a:ext uri="{9D8B030D-6E8A-4147-A177-3AD203B41FA5}">
                      <a16:colId xmlns:a16="http://schemas.microsoft.com/office/drawing/2014/main" val="3114085067"/>
                    </a:ext>
                  </a:extLst>
                </a:gridCol>
                <a:gridCol w="1501541">
                  <a:extLst>
                    <a:ext uri="{9D8B030D-6E8A-4147-A177-3AD203B41FA5}">
                      <a16:colId xmlns:a16="http://schemas.microsoft.com/office/drawing/2014/main" val="3820580805"/>
                    </a:ext>
                  </a:extLst>
                </a:gridCol>
                <a:gridCol w="2069477">
                  <a:extLst>
                    <a:ext uri="{9D8B030D-6E8A-4147-A177-3AD203B41FA5}">
                      <a16:colId xmlns:a16="http://schemas.microsoft.com/office/drawing/2014/main" val="2709136794"/>
                    </a:ext>
                  </a:extLst>
                </a:gridCol>
                <a:gridCol w="1751753">
                  <a:extLst>
                    <a:ext uri="{9D8B030D-6E8A-4147-A177-3AD203B41FA5}">
                      <a16:colId xmlns:a16="http://schemas.microsoft.com/office/drawing/2014/main" val="657563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Cocktail Flavor Brand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 %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Velocity %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16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Smirnoff Ice 24oz Screw Driver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$19,818,061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+0.8%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-2.0%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049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Clubtails</a:t>
                      </a:r>
                      <a:r>
                        <a:rPr lang="en-US" sz="1800" dirty="0"/>
                        <a:t> 12oz Sex on the Beach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$12,458,510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+20.5%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-3.7%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3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Clubtails</a:t>
                      </a:r>
                      <a:r>
                        <a:rPr lang="en-US" sz="1800" dirty="0"/>
                        <a:t> 16oz SCREWDRIVER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$7,294,165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+5%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-12.2%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727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Clubtails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16oz Sunny Margarita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$6,091,180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+66.3%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964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Smirnoff Ice 16oz Screwdriver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$4,826,622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+17.4%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27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Smirnoff Ice Spiked 23oz Screwdriver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$4,752,121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+518.6%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+46.9%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282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SEAGRAMS ESCAPES 12oz CALYPSO COLADA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$3,733,068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-8.1%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871307"/>
                  </a:ext>
                </a:extLst>
              </a:tr>
            </a:tbl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CB74317-E85B-4387-B771-7339F3DC345A}"/>
              </a:ext>
            </a:extLst>
          </p:cNvPr>
          <p:cNvSpPr/>
          <p:nvPr/>
        </p:nvSpPr>
        <p:spPr>
          <a:xfrm>
            <a:off x="1268621" y="4893394"/>
            <a:ext cx="9811057" cy="102427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4CE3B0-BA7D-4565-8CCC-E110D5E1C3CC}"/>
              </a:ext>
            </a:extLst>
          </p:cNvPr>
          <p:cNvSpPr txBox="1"/>
          <p:nvPr/>
        </p:nvSpPr>
        <p:spPr>
          <a:xfrm>
            <a:off x="1268621" y="4954254"/>
            <a:ext cx="1038998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anose="020F0502020204030204"/>
              </a:rPr>
              <a:t>The top single serve SKUs are dominated by Smirnoff and </a:t>
            </a:r>
            <a:r>
              <a:rPr lang="en-US" kern="0" dirty="0" err="1">
                <a:solidFill>
                  <a:sysClr val="windowText" lastClr="000000"/>
                </a:solidFill>
                <a:latin typeface="Calibri" panose="020F0502020204030204"/>
              </a:rPr>
              <a:t>Clubtails</a:t>
            </a:r>
            <a:endParaRPr lang="en-US" kern="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anose="020F0502020204030204"/>
              </a:rPr>
              <a:t>Outside of the </a:t>
            </a:r>
            <a:r>
              <a:rPr lang="en-US" kern="0" dirty="0" err="1">
                <a:solidFill>
                  <a:sysClr val="windowText" lastClr="000000"/>
                </a:solidFill>
                <a:latin typeface="Calibri" panose="020F0502020204030204"/>
              </a:rPr>
              <a:t>Ritas</a:t>
            </a:r>
            <a:r>
              <a:rPr lang="en-US" kern="0" dirty="0">
                <a:solidFill>
                  <a:sysClr val="windowText" lastClr="000000"/>
                </a:solidFill>
                <a:latin typeface="Calibri" panose="020F0502020204030204"/>
              </a:rPr>
              <a:t>, there is only one Margarita flavor single in the top spots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anose="020F0502020204030204"/>
              </a:rPr>
              <a:t>Smirnoff Screwdriver SKUs added together would account for over $30M in sales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AF8265-05A7-4920-9B6C-7C3352A3F311}"/>
              </a:ext>
            </a:extLst>
          </p:cNvPr>
          <p:cNvSpPr txBox="1"/>
          <p:nvPr/>
        </p:nvSpPr>
        <p:spPr>
          <a:xfrm>
            <a:off x="9132125" y="2581"/>
            <a:ext cx="311430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Add in </a:t>
            </a:r>
            <a:r>
              <a:rPr lang="en-US" b="1" dirty="0" err="1"/>
              <a:t>Ritas</a:t>
            </a:r>
            <a:r>
              <a:rPr lang="en-US" b="1" dirty="0"/>
              <a:t> single serve</a:t>
            </a:r>
          </a:p>
        </p:txBody>
      </p:sp>
    </p:spTree>
    <p:extLst>
      <p:ext uri="{BB962C8B-B14F-4D97-AF65-F5344CB8AC3E}">
        <p14:creationId xmlns:p14="http://schemas.microsoft.com/office/powerpoint/2010/main" val="1635635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6581001"/>
            <a:ext cx="627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IRI, Total MULO + Conv, Latest 52 weeks ending 11/04/18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26580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&amp; Cocktails Comparison – by SKU – Multipack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92462" y="1096108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D660D4-9454-4744-BB5B-50CE66F2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881260"/>
              </p:ext>
            </p:extLst>
          </p:nvPr>
        </p:nvGraphicFramePr>
        <p:xfrm>
          <a:off x="1885434" y="1378119"/>
          <a:ext cx="8421132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493">
                  <a:extLst>
                    <a:ext uri="{9D8B030D-6E8A-4147-A177-3AD203B41FA5}">
                      <a16:colId xmlns:a16="http://schemas.microsoft.com/office/drawing/2014/main" val="3114085067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820580805"/>
                    </a:ext>
                  </a:extLst>
                </a:gridCol>
                <a:gridCol w="1244502">
                  <a:extLst>
                    <a:ext uri="{9D8B030D-6E8A-4147-A177-3AD203B41FA5}">
                      <a16:colId xmlns:a16="http://schemas.microsoft.com/office/drawing/2014/main" val="2709136794"/>
                    </a:ext>
                  </a:extLst>
                </a:gridCol>
                <a:gridCol w="1740582">
                  <a:extLst>
                    <a:ext uri="{9D8B030D-6E8A-4147-A177-3AD203B41FA5}">
                      <a16:colId xmlns:a16="http://schemas.microsoft.com/office/drawing/2014/main" val="657563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Cocktail Flavor Brand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 %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Velocity %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16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Smirnoff Ice 6pk Screw Driver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$33,579,092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-1.3%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049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Cayman 6pk Margarita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$18,885,516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+34.9%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3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Seagrams</a:t>
                      </a:r>
                      <a:r>
                        <a:rPr lang="en-US" sz="1800" dirty="0"/>
                        <a:t> Escapes 4pk Fuzzy Navel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$3,895,987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-12.8%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-4.4%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964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Cayman 12pk Margarita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$3,785,697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+29.5%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-5.2%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27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Bartles</a:t>
                      </a:r>
                      <a:r>
                        <a:rPr lang="en-US" sz="1800" dirty="0"/>
                        <a:t> &amp; </a:t>
                      </a:r>
                      <a:r>
                        <a:rPr lang="en-US" sz="1800" dirty="0" err="1"/>
                        <a:t>Jaymes</a:t>
                      </a:r>
                      <a:r>
                        <a:rPr lang="en-US" sz="1800" dirty="0"/>
                        <a:t> 4ct Strawberry Daquiri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$3,252,313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-15.6%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+10.5%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282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Cayman 6pk Mojito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$2,975,198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+11.3%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-6.2%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837344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511211D-8C89-4720-B482-B2F7EB942D03}"/>
              </a:ext>
            </a:extLst>
          </p:cNvPr>
          <p:cNvSpPr/>
          <p:nvPr/>
        </p:nvSpPr>
        <p:spPr>
          <a:xfrm>
            <a:off x="1268621" y="4893394"/>
            <a:ext cx="9811057" cy="102427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DEFA4E-A0E8-4267-AE3E-EC053D95EDFB}"/>
              </a:ext>
            </a:extLst>
          </p:cNvPr>
          <p:cNvSpPr txBox="1"/>
          <p:nvPr/>
        </p:nvSpPr>
        <p:spPr>
          <a:xfrm>
            <a:off x="1268621" y="5082363"/>
            <a:ext cx="10389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anose="020F0502020204030204"/>
              </a:rPr>
              <a:t>Cayman Jack Margarita is the second largest cocktail multi-pack by dollars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three Cayman Jack S</a:t>
            </a:r>
            <a:r>
              <a:rPr lang="en-US" kern="0" dirty="0">
                <a:solidFill>
                  <a:sysClr val="windowText" lastClr="000000"/>
                </a:solidFill>
                <a:latin typeface="Calibri" panose="020F0502020204030204"/>
              </a:rPr>
              <a:t>KUs are the fastest growing top SKUs in the cocktail multipack category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3760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6581001"/>
            <a:ext cx="627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IRI, Total MULO + Conv, Latest 52 weeks ending 11/04/18 – Without ‘The Ritas’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92462" y="1096108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D660D4-9454-4744-BB5B-50CE66F2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923302"/>
              </p:ext>
            </p:extLst>
          </p:nvPr>
        </p:nvGraphicFramePr>
        <p:xfrm>
          <a:off x="1159232" y="1292049"/>
          <a:ext cx="10087900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392">
                  <a:extLst>
                    <a:ext uri="{9D8B030D-6E8A-4147-A177-3AD203B41FA5}">
                      <a16:colId xmlns:a16="http://schemas.microsoft.com/office/drawing/2014/main" val="3114085067"/>
                    </a:ext>
                  </a:extLst>
                </a:gridCol>
                <a:gridCol w="1362392">
                  <a:extLst>
                    <a:ext uri="{9D8B030D-6E8A-4147-A177-3AD203B41FA5}">
                      <a16:colId xmlns:a16="http://schemas.microsoft.com/office/drawing/2014/main" val="2709136794"/>
                    </a:ext>
                  </a:extLst>
                </a:gridCol>
                <a:gridCol w="1944525">
                  <a:extLst>
                    <a:ext uri="{9D8B030D-6E8A-4147-A177-3AD203B41FA5}">
                      <a16:colId xmlns:a16="http://schemas.microsoft.com/office/drawing/2014/main" val="657563179"/>
                    </a:ext>
                  </a:extLst>
                </a:gridCol>
                <a:gridCol w="1221232">
                  <a:extLst>
                    <a:ext uri="{9D8B030D-6E8A-4147-A177-3AD203B41FA5}">
                      <a16:colId xmlns:a16="http://schemas.microsoft.com/office/drawing/2014/main" val="2817811116"/>
                    </a:ext>
                  </a:extLst>
                </a:gridCol>
                <a:gridCol w="1325163">
                  <a:extLst>
                    <a:ext uri="{9D8B030D-6E8A-4147-A177-3AD203B41FA5}">
                      <a16:colId xmlns:a16="http://schemas.microsoft.com/office/drawing/2014/main" val="3943385430"/>
                    </a:ext>
                  </a:extLst>
                </a:gridCol>
                <a:gridCol w="1261047">
                  <a:extLst>
                    <a:ext uri="{9D8B030D-6E8A-4147-A177-3AD203B41FA5}">
                      <a16:colId xmlns:a16="http://schemas.microsoft.com/office/drawing/2014/main" val="3164009671"/>
                    </a:ext>
                  </a:extLst>
                </a:gridCol>
                <a:gridCol w="1328149">
                  <a:extLst>
                    <a:ext uri="{9D8B030D-6E8A-4147-A177-3AD203B41FA5}">
                      <a16:colId xmlns:a16="http://schemas.microsoft.com/office/drawing/2014/main" val="2971234144"/>
                    </a:ext>
                  </a:extLst>
                </a:gridCol>
              </a:tblGrid>
              <a:tr h="352814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 Year Ago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Volume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Volume Year Ago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Velocity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Velocity Year Ago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1167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MULO-C 1-CT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$187,153,843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$154,301,078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5,263,511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4,539,224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18.45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16.98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049511"/>
                  </a:ext>
                </a:extLst>
              </a:tr>
              <a:tr h="194144">
                <a:tc>
                  <a:txBody>
                    <a:bodyPr/>
                    <a:lstStyle/>
                    <a:p>
                      <a:r>
                        <a:rPr lang="en-US" sz="1600" dirty="0"/>
                        <a:t>MULO-C 6-CT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16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16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36971"/>
                  </a:ext>
                </a:extLst>
              </a:tr>
              <a:tr h="194144">
                <a:tc>
                  <a:txBody>
                    <a:bodyPr/>
                    <a:lstStyle/>
                    <a:p>
                      <a:r>
                        <a:rPr lang="en-US" sz="1600" dirty="0"/>
                        <a:t>Food 1-CT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$17,033,131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$15,468,361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573,875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541,671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14.61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15.34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110050"/>
                  </a:ext>
                </a:extLst>
              </a:tr>
              <a:tr h="194144">
                <a:tc>
                  <a:txBody>
                    <a:bodyPr/>
                    <a:lstStyle/>
                    <a:p>
                      <a:r>
                        <a:rPr lang="en-US" sz="1600" dirty="0"/>
                        <a:t>Food 6-CT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16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508435"/>
                  </a:ext>
                </a:extLst>
              </a:tr>
              <a:tr h="194144">
                <a:tc>
                  <a:txBody>
                    <a:bodyPr/>
                    <a:lstStyle/>
                    <a:p>
                      <a:r>
                        <a:rPr lang="en-US" sz="1600" dirty="0"/>
                        <a:t>C-Store 1-CT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$160,543,290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$131,896,236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4,356,313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3,722,757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18.82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16.85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204349"/>
                  </a:ext>
                </a:extLst>
              </a:tr>
              <a:tr h="194144">
                <a:tc>
                  <a:txBody>
                    <a:bodyPr/>
                    <a:lstStyle/>
                    <a:p>
                      <a:r>
                        <a:rPr lang="en-US" sz="1600" dirty="0"/>
                        <a:t>C-Store 6-CT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16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16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en-US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525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AECA0E5-8857-428D-BD44-7FC1E402F1FD}"/>
              </a:ext>
            </a:extLst>
          </p:cNvPr>
          <p:cNvSpPr txBox="1"/>
          <p:nvPr/>
        </p:nvSpPr>
        <p:spPr>
          <a:xfrm>
            <a:off x="214365" y="282743"/>
            <a:ext cx="11977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kern="0" dirty="0">
                <a:solidFill>
                  <a:sysClr val="windowText" lastClr="000000"/>
                </a:solidFill>
                <a:latin typeface="Calibri" panose="020F0502020204030204"/>
              </a:rPr>
              <a:t>Singles vs Pack Performance – Cocktails – 52 Week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41DEB4-10EE-4FB9-97F8-C91D355AE328}"/>
              </a:ext>
            </a:extLst>
          </p:cNvPr>
          <p:cNvCxnSpPr>
            <a:cxnSpLocks/>
          </p:cNvCxnSpPr>
          <p:nvPr/>
        </p:nvCxnSpPr>
        <p:spPr>
          <a:xfrm>
            <a:off x="241160" y="1096108"/>
            <a:ext cx="1171637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E88802C-86AC-4123-917F-A389435621B0}"/>
              </a:ext>
            </a:extLst>
          </p:cNvPr>
          <p:cNvSpPr/>
          <p:nvPr/>
        </p:nvSpPr>
        <p:spPr>
          <a:xfrm>
            <a:off x="1190471" y="4841709"/>
            <a:ext cx="10056661" cy="102427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101577-E5D9-4A24-A21E-65AA332F974B}"/>
              </a:ext>
            </a:extLst>
          </p:cNvPr>
          <p:cNvSpPr txBox="1"/>
          <p:nvPr/>
        </p:nvSpPr>
        <p:spPr>
          <a:xfrm>
            <a:off x="1190471" y="4902569"/>
            <a:ext cx="1005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anose="020F0502020204030204"/>
              </a:rPr>
              <a:t>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267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0" y="31665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Cocktail Flavored FMBs – Singles vs Multipack by Channel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92462" y="1096108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3B524A4-855D-4941-ABAC-7322C0355F45}"/>
              </a:ext>
            </a:extLst>
          </p:cNvPr>
          <p:cNvGrpSpPr/>
          <p:nvPr/>
        </p:nvGrpSpPr>
        <p:grpSpPr>
          <a:xfrm>
            <a:off x="-154003" y="1871179"/>
            <a:ext cx="4343167" cy="3689922"/>
            <a:chOff x="-163629" y="1351646"/>
            <a:chExt cx="4343167" cy="368992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6CF5926-ACD2-4392-9A45-694D47CCDAA2}"/>
                </a:ext>
              </a:extLst>
            </p:cNvPr>
            <p:cNvSpPr txBox="1"/>
            <p:nvPr/>
          </p:nvSpPr>
          <p:spPr>
            <a:xfrm>
              <a:off x="804433" y="1463348"/>
              <a:ext cx="5141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40%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404095-A89F-485E-986D-4494B2B1A148}"/>
                </a:ext>
              </a:extLst>
            </p:cNvPr>
            <p:cNvSpPr txBox="1"/>
            <p:nvPr/>
          </p:nvSpPr>
          <p:spPr>
            <a:xfrm>
              <a:off x="3159917" y="1374818"/>
              <a:ext cx="5141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60%</a:t>
              </a:r>
            </a:p>
          </p:txBody>
        </p:sp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BB089DAF-1418-4979-8D94-C3EFF61E206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96145322"/>
                </p:ext>
              </p:extLst>
            </p:nvPr>
          </p:nvGraphicFramePr>
          <p:xfrm>
            <a:off x="-163629" y="1528707"/>
            <a:ext cx="4343167" cy="351286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368154B-2500-41C5-AB6D-F1A01C22C3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1949" y="1619649"/>
              <a:ext cx="648017" cy="567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3F26C0B-92E8-4FD8-BE14-A1F5FE8F3A5E}"/>
                </a:ext>
              </a:extLst>
            </p:cNvPr>
            <p:cNvCxnSpPr>
              <a:cxnSpLocks/>
            </p:cNvCxnSpPr>
            <p:nvPr/>
          </p:nvCxnSpPr>
          <p:spPr>
            <a:xfrm>
              <a:off x="1061484" y="1705767"/>
              <a:ext cx="405353" cy="4815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2F1D26-0510-48B1-B041-56618D624F37}"/>
                </a:ext>
              </a:extLst>
            </p:cNvPr>
            <p:cNvSpPr txBox="1"/>
            <p:nvPr/>
          </p:nvSpPr>
          <p:spPr>
            <a:xfrm>
              <a:off x="1506547" y="1351646"/>
              <a:ext cx="1610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MULO-C Dollars</a:t>
              </a:r>
            </a:p>
          </p:txBody>
        </p:sp>
      </p:grp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71492432-FEFD-4946-9281-810FC9AF53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0320936"/>
              </p:ext>
            </p:extLst>
          </p:nvPr>
        </p:nvGraphicFramePr>
        <p:xfrm>
          <a:off x="3672887" y="1972440"/>
          <a:ext cx="4349203" cy="3588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2236DA8-DC36-4DA0-9E74-2F52D4D45848}"/>
              </a:ext>
            </a:extLst>
          </p:cNvPr>
          <p:cNvSpPr txBox="1"/>
          <p:nvPr/>
        </p:nvSpPr>
        <p:spPr>
          <a:xfrm>
            <a:off x="4329584" y="2225300"/>
            <a:ext cx="514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77%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3608F8-7A8C-476C-BFB5-457A4FBBB234}"/>
              </a:ext>
            </a:extLst>
          </p:cNvPr>
          <p:cNvSpPr txBox="1"/>
          <p:nvPr/>
        </p:nvSpPr>
        <p:spPr>
          <a:xfrm>
            <a:off x="7009677" y="2115227"/>
            <a:ext cx="514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23%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59B0D11-C62E-4576-AEAF-5FDC0650F410}"/>
              </a:ext>
            </a:extLst>
          </p:cNvPr>
          <p:cNvCxnSpPr>
            <a:cxnSpLocks/>
          </p:cNvCxnSpPr>
          <p:nvPr/>
        </p:nvCxnSpPr>
        <p:spPr>
          <a:xfrm flipH="1">
            <a:off x="6546769" y="2373264"/>
            <a:ext cx="648017" cy="567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1D9665-4D83-4D53-B439-C1C417F5E424}"/>
              </a:ext>
            </a:extLst>
          </p:cNvPr>
          <p:cNvCxnSpPr>
            <a:cxnSpLocks/>
          </p:cNvCxnSpPr>
          <p:nvPr/>
        </p:nvCxnSpPr>
        <p:spPr>
          <a:xfrm>
            <a:off x="4574703" y="2521527"/>
            <a:ext cx="405353" cy="481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EE0F1B5-358C-4F10-8B5A-8089A2C389FF}"/>
              </a:ext>
            </a:extLst>
          </p:cNvPr>
          <p:cNvSpPr txBox="1"/>
          <p:nvPr/>
        </p:nvSpPr>
        <p:spPr>
          <a:xfrm>
            <a:off x="5292473" y="1871178"/>
            <a:ext cx="1610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Food Dollars</a:t>
            </a:r>
          </a:p>
        </p:txBody>
      </p: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71492432-FEFD-4946-9281-810FC9AF53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3111665"/>
              </p:ext>
            </p:extLst>
          </p:nvPr>
        </p:nvGraphicFramePr>
        <p:xfrm>
          <a:off x="8016054" y="1895425"/>
          <a:ext cx="3986650" cy="3665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2BA0D337-4260-49EE-B287-6F2FEBD2DE9B}"/>
              </a:ext>
            </a:extLst>
          </p:cNvPr>
          <p:cNvSpPr txBox="1"/>
          <p:nvPr/>
        </p:nvSpPr>
        <p:spPr>
          <a:xfrm>
            <a:off x="8573811" y="2154390"/>
            <a:ext cx="514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21%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1D75BE-59D2-4A21-AAA2-125D66132121}"/>
              </a:ext>
            </a:extLst>
          </p:cNvPr>
          <p:cNvSpPr txBox="1"/>
          <p:nvPr/>
        </p:nvSpPr>
        <p:spPr>
          <a:xfrm>
            <a:off x="11093617" y="2149783"/>
            <a:ext cx="514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79%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0F9D85D-A739-4DE5-9699-DBC33DFD269D}"/>
              </a:ext>
            </a:extLst>
          </p:cNvPr>
          <p:cNvCxnSpPr>
            <a:cxnSpLocks/>
          </p:cNvCxnSpPr>
          <p:nvPr/>
        </p:nvCxnSpPr>
        <p:spPr>
          <a:xfrm>
            <a:off x="8871456" y="2402343"/>
            <a:ext cx="263907" cy="313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D359F0E-FFF6-464A-A2E5-563A2F458096}"/>
              </a:ext>
            </a:extLst>
          </p:cNvPr>
          <p:cNvSpPr txBox="1"/>
          <p:nvPr/>
        </p:nvSpPr>
        <p:spPr>
          <a:xfrm>
            <a:off x="0" y="6581001"/>
            <a:ext cx="627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IRI, Total MULO + Conv, Latest 52 weeks ending 11/04/18 – Without ‘The Ritas’</a:t>
            </a:r>
          </a:p>
        </p:txBody>
      </p:sp>
    </p:spTree>
    <p:extLst>
      <p:ext uri="{BB962C8B-B14F-4D97-AF65-F5344CB8AC3E}">
        <p14:creationId xmlns:p14="http://schemas.microsoft.com/office/powerpoint/2010/main" val="100801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F4D5F6E5-8EAE-410B-B9E8-5335D4900773}"/>
              </a:ext>
            </a:extLst>
          </p:cNvPr>
          <p:cNvSpPr txBox="1"/>
          <p:nvPr/>
        </p:nvSpPr>
        <p:spPr>
          <a:xfrm>
            <a:off x="0" y="6581001"/>
            <a:ext cx="627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IRI, Total MULO + Conv, 4 weeks ending 12/3/18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63117F-D407-491D-B10F-B1103DA031F1}"/>
              </a:ext>
            </a:extLst>
          </p:cNvPr>
          <p:cNvSpPr txBox="1"/>
          <p:nvPr/>
        </p:nvSpPr>
        <p:spPr>
          <a:xfrm>
            <a:off x="392462" y="265808"/>
            <a:ext cx="11407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Jack – Focus Markets vs Rest of US - Summer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E0ACCEE-2E9B-4274-AF97-119EEE939AEC}"/>
              </a:ext>
            </a:extLst>
          </p:cNvPr>
          <p:cNvCxnSpPr/>
          <p:nvPr/>
        </p:nvCxnSpPr>
        <p:spPr>
          <a:xfrm>
            <a:off x="392462" y="1096108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735C0A9B-BEFA-404F-99E1-5F0B1434E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198285"/>
              </p:ext>
            </p:extLst>
          </p:nvPr>
        </p:nvGraphicFramePr>
        <p:xfrm>
          <a:off x="240062" y="1511225"/>
          <a:ext cx="11734799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831">
                  <a:extLst>
                    <a:ext uri="{9D8B030D-6E8A-4147-A177-3AD203B41FA5}">
                      <a16:colId xmlns:a16="http://schemas.microsoft.com/office/drawing/2014/main" val="3114085067"/>
                    </a:ext>
                  </a:extLst>
                </a:gridCol>
                <a:gridCol w="1710047">
                  <a:extLst>
                    <a:ext uri="{9D8B030D-6E8A-4147-A177-3AD203B41FA5}">
                      <a16:colId xmlns:a16="http://schemas.microsoft.com/office/drawing/2014/main" val="2709136794"/>
                    </a:ext>
                  </a:extLst>
                </a:gridCol>
                <a:gridCol w="1615044">
                  <a:extLst>
                    <a:ext uri="{9D8B030D-6E8A-4147-A177-3AD203B41FA5}">
                      <a16:colId xmlns:a16="http://schemas.microsoft.com/office/drawing/2014/main" val="1677828738"/>
                    </a:ext>
                  </a:extLst>
                </a:gridCol>
                <a:gridCol w="1911927">
                  <a:extLst>
                    <a:ext uri="{9D8B030D-6E8A-4147-A177-3AD203B41FA5}">
                      <a16:colId xmlns:a16="http://schemas.microsoft.com/office/drawing/2014/main" val="657563179"/>
                    </a:ext>
                  </a:extLst>
                </a:gridCol>
                <a:gridCol w="1833500">
                  <a:extLst>
                    <a:ext uri="{9D8B030D-6E8A-4147-A177-3AD203B41FA5}">
                      <a16:colId xmlns:a16="http://schemas.microsoft.com/office/drawing/2014/main" val="3556330217"/>
                    </a:ext>
                  </a:extLst>
                </a:gridCol>
                <a:gridCol w="1372838">
                  <a:extLst>
                    <a:ext uri="{9D8B030D-6E8A-4147-A177-3AD203B41FA5}">
                      <a16:colId xmlns:a16="http://schemas.microsoft.com/office/drawing/2014/main" val="2817811116"/>
                    </a:ext>
                  </a:extLst>
                </a:gridCol>
                <a:gridCol w="1465612">
                  <a:extLst>
                    <a:ext uri="{9D8B030D-6E8A-4147-A177-3AD203B41FA5}">
                      <a16:colId xmlns:a16="http://schemas.microsoft.com/office/drawing/2014/main" val="2963379546"/>
                    </a:ext>
                  </a:extLst>
                </a:gridCol>
              </a:tblGrid>
              <a:tr h="271241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Focus Market Volume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All Markets Volume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Focus Market</a:t>
                      </a:r>
                    </a:p>
                    <a:p>
                      <a:pPr algn="ctr"/>
                      <a:r>
                        <a:rPr lang="en-US" sz="2400" dirty="0"/>
                        <a:t>Distribution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All Markets</a:t>
                      </a:r>
                    </a:p>
                    <a:p>
                      <a:pPr algn="ctr"/>
                      <a:r>
                        <a:rPr lang="en-US" sz="2400" dirty="0"/>
                        <a:t>Distribution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Focus </a:t>
                      </a:r>
                      <a:r>
                        <a:rPr lang="en-US" sz="2400"/>
                        <a:t>Market $ </a:t>
                      </a:r>
                      <a:r>
                        <a:rPr lang="en-US" sz="2400" dirty="0"/>
                        <a:t>Velocity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All Markets $ Velocity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2116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Cayman Jack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+44.6%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+33.9%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+21.8%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+21.9%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+7.9%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+12.3%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73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Margarita 6pk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+29.7%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+36.2%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+23.2%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+25.2%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-2.1%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+7.7%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00727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Mojito 6pk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+26.3%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+5.6%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+18.1%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+7.3%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+0.5%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+1.5%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8510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Margarita 12pk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+232%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+136%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+81.6%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+66.1%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+29.2%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+13.6%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657808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29F25A05-CCA6-46DC-9F0F-502D5FDC67D4}"/>
              </a:ext>
            </a:extLst>
          </p:cNvPr>
          <p:cNvGrpSpPr/>
          <p:nvPr/>
        </p:nvGrpSpPr>
        <p:grpSpPr>
          <a:xfrm>
            <a:off x="392462" y="4971901"/>
            <a:ext cx="11407076" cy="1051359"/>
            <a:chOff x="392462" y="4495651"/>
            <a:chExt cx="11407076" cy="105135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3042A7-D354-49AA-A344-F7568EC280F1}"/>
                </a:ext>
              </a:extLst>
            </p:cNvPr>
            <p:cNvSpPr/>
            <p:nvPr/>
          </p:nvSpPr>
          <p:spPr>
            <a:xfrm>
              <a:off x="392462" y="4531347"/>
              <a:ext cx="11407076" cy="10156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59EBAE8-3810-4C94-9446-F2BC8FC1FBF2}"/>
                </a:ext>
              </a:extLst>
            </p:cNvPr>
            <p:cNvSpPr txBox="1"/>
            <p:nvPr/>
          </p:nvSpPr>
          <p:spPr>
            <a:xfrm>
              <a:off x="463514" y="4495651"/>
              <a:ext cx="105478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Mojito thrives in focus markets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 pack margarita is on fire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Distribution &amp; volume continue to grow at a double-digit rate </a:t>
              </a:r>
            </a:p>
          </p:txBody>
        </p: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BD8ADAE-41BF-4650-95C9-AF97B661D625}"/>
              </a:ext>
            </a:extLst>
          </p:cNvPr>
          <p:cNvSpPr/>
          <p:nvPr/>
        </p:nvSpPr>
        <p:spPr>
          <a:xfrm>
            <a:off x="2097436" y="3655027"/>
            <a:ext cx="7038976" cy="4286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263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92462" y="265808"/>
            <a:ext cx="11407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Jack by Region – CYTD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92462" y="1096108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8ACEAE3-8903-4EBB-8D3D-F0BCA46F8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667937"/>
              </p:ext>
            </p:extLst>
          </p:nvPr>
        </p:nvGraphicFramePr>
        <p:xfrm>
          <a:off x="4993273" y="1280281"/>
          <a:ext cx="6276108" cy="4918613"/>
        </p:xfrm>
        <a:graphic>
          <a:graphicData uri="http://schemas.openxmlformats.org/drawingml/2006/table">
            <a:tbl>
              <a:tblPr/>
              <a:tblGrid>
                <a:gridCol w="1156428">
                  <a:extLst>
                    <a:ext uri="{9D8B030D-6E8A-4147-A177-3AD203B41FA5}">
                      <a16:colId xmlns:a16="http://schemas.microsoft.com/office/drawing/2014/main" val="1974485360"/>
                    </a:ext>
                  </a:extLst>
                </a:gridCol>
                <a:gridCol w="1028725">
                  <a:extLst>
                    <a:ext uri="{9D8B030D-6E8A-4147-A177-3AD203B41FA5}">
                      <a16:colId xmlns:a16="http://schemas.microsoft.com/office/drawing/2014/main" val="1515593232"/>
                    </a:ext>
                  </a:extLst>
                </a:gridCol>
                <a:gridCol w="1106545">
                  <a:extLst>
                    <a:ext uri="{9D8B030D-6E8A-4147-A177-3AD203B41FA5}">
                      <a16:colId xmlns:a16="http://schemas.microsoft.com/office/drawing/2014/main" val="3323562584"/>
                    </a:ext>
                  </a:extLst>
                </a:gridCol>
                <a:gridCol w="803672">
                  <a:extLst>
                    <a:ext uri="{9D8B030D-6E8A-4147-A177-3AD203B41FA5}">
                      <a16:colId xmlns:a16="http://schemas.microsoft.com/office/drawing/2014/main" val="758076770"/>
                    </a:ext>
                  </a:extLst>
                </a:gridCol>
                <a:gridCol w="630735">
                  <a:extLst>
                    <a:ext uri="{9D8B030D-6E8A-4147-A177-3AD203B41FA5}">
                      <a16:colId xmlns:a16="http://schemas.microsoft.com/office/drawing/2014/main" val="139365440"/>
                    </a:ext>
                  </a:extLst>
                </a:gridCol>
                <a:gridCol w="738096">
                  <a:extLst>
                    <a:ext uri="{9D8B030D-6E8A-4147-A177-3AD203B41FA5}">
                      <a16:colId xmlns:a16="http://schemas.microsoft.com/office/drawing/2014/main" val="4235942050"/>
                    </a:ext>
                  </a:extLst>
                </a:gridCol>
                <a:gridCol w="811907">
                  <a:extLst>
                    <a:ext uri="{9D8B030D-6E8A-4147-A177-3AD203B41FA5}">
                      <a16:colId xmlns:a16="http://schemas.microsoft.com/office/drawing/2014/main" val="3837363123"/>
                    </a:ext>
                  </a:extLst>
                </a:gridCol>
              </a:tblGrid>
              <a:tr h="3076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Region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Package Size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Product Flavor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Case Equivalent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Buying Stores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Eligible Stores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Velocity (Cs/Store)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395133"/>
                  </a:ext>
                </a:extLst>
              </a:tr>
              <a:tr h="164677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GREAT LAKES</a:t>
                      </a:r>
                    </a:p>
                  </a:txBody>
                  <a:tcPr marL="6002" marR="6002" marT="6002" marB="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6pk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MARGARITA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56,502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4,695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74,175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12.89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849275"/>
                  </a:ext>
                </a:extLst>
              </a:tr>
              <a:tr h="164677"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6pk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MOJITO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7,042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1,197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74,175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6.3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615550"/>
                  </a:ext>
                </a:extLst>
              </a:tr>
              <a:tr h="164677"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12pk-12.0 cans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MARGARITA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18,087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1,709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74,175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10.58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652718"/>
                  </a:ext>
                </a:extLst>
              </a:tr>
              <a:tr h="164677"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Total</a:t>
                      </a:r>
                    </a:p>
                  </a:txBody>
                  <a:tcPr marL="6002" marR="6002" marT="6002" marB="0" anchor="b">
                    <a:lnL>
                      <a:noFill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81,631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5,165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74,175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16.68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680777"/>
                  </a:ext>
                </a:extLst>
              </a:tr>
              <a:tr h="164677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MIDWEST</a:t>
                      </a:r>
                    </a:p>
                  </a:txBody>
                  <a:tcPr marL="6002" marR="6002" marT="6002" marB="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6pk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MARGARITA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110,559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6,545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69,531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18.1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154073"/>
                  </a:ext>
                </a:extLst>
              </a:tr>
              <a:tr h="164677"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6pk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MOJITO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32,759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3,019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69,531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11.63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13746"/>
                  </a:ext>
                </a:extLst>
              </a:tr>
              <a:tr h="164677"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12pk-12.0 cans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MARGARITA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70,618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3,679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69,531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19.19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684980"/>
                  </a:ext>
                </a:extLst>
              </a:tr>
              <a:tr h="164677"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Total</a:t>
                      </a:r>
                    </a:p>
                  </a:txBody>
                  <a:tcPr marL="6002" marR="6002" marT="6002" marB="0" anchor="b">
                    <a:lnL>
                      <a:noFill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213,935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7,828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69,531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28.64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314974"/>
                  </a:ext>
                </a:extLst>
              </a:tr>
              <a:tr h="164677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NORTHEAST</a:t>
                      </a:r>
                    </a:p>
                  </a:txBody>
                  <a:tcPr marL="6002" marR="6002" marT="6002" marB="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6pk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MARGARITA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39,377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3,107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114,048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13.58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334774"/>
                  </a:ext>
                </a:extLst>
              </a:tr>
              <a:tr h="164677"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6pk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MOJITO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9,159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1,222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114,048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8.03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12702"/>
                  </a:ext>
                </a:extLst>
              </a:tr>
              <a:tr h="164677"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12pk-12.0 cans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MARGARITA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14,079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1,198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114,048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11.75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530594"/>
                  </a:ext>
                </a:extLst>
              </a:tr>
              <a:tr h="164677"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Total</a:t>
                      </a:r>
                    </a:p>
                  </a:txBody>
                  <a:tcPr marL="6002" marR="6002" marT="6002" marB="0" anchor="b">
                    <a:lnL>
                      <a:noFill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62,615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3,558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114,048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18.57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382016"/>
                  </a:ext>
                </a:extLst>
              </a:tr>
              <a:tr h="164677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NORTHWEST</a:t>
                      </a:r>
                    </a:p>
                  </a:txBody>
                  <a:tcPr marL="6002" marR="6002" marT="6002" marB="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6pk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MARGARITA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24,828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1,158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35,100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22.97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817371"/>
                  </a:ext>
                </a:extLst>
              </a:tr>
              <a:tr h="164677"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6pk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MOJITO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3,076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264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35,100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12.48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342308"/>
                  </a:ext>
                </a:extLst>
              </a:tr>
              <a:tr h="164677"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12pk-12.0 cans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MARGARITA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2,866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181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35,100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15.83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048683"/>
                  </a:ext>
                </a:extLst>
              </a:tr>
              <a:tr h="164677"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Total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002" marR="6002" marT="6002" marB="0" anchor="b">
                    <a:lnL>
                      <a:noFill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30,771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1,217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35,100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26.92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473017"/>
                  </a:ext>
                </a:extLst>
              </a:tr>
              <a:tr h="164677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SOUTH CENTRAL</a:t>
                      </a:r>
                    </a:p>
                  </a:txBody>
                  <a:tcPr marL="6002" marR="6002" marT="6002" marB="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6pk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MARGARITA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286,961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17,292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108,887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17.78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069420"/>
                  </a:ext>
                </a:extLst>
              </a:tr>
              <a:tr h="164677"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6pk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MOJITO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46,745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4,899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108,887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10.22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61245"/>
                  </a:ext>
                </a:extLst>
              </a:tr>
              <a:tr h="164677"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12pk-12.0 cans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MARGARITA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100,647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5,705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108,887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17.64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428422"/>
                  </a:ext>
                </a:extLst>
              </a:tr>
              <a:tr h="164677">
                <a:tc vMerge="1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Total</a:t>
                      </a:r>
                    </a:p>
                  </a:txBody>
                  <a:tcPr marL="6002" marR="6002" marT="6002" marB="0" anchor="b">
                    <a:lnL>
                      <a:noFill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434,353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18,338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108,887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24.99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352685"/>
                  </a:ext>
                </a:extLst>
              </a:tr>
              <a:tr h="164677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SOUTHEAST</a:t>
                      </a:r>
                    </a:p>
                  </a:txBody>
                  <a:tcPr marL="6002" marR="6002" marT="6002" marB="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6pk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MARGARITA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176,308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9,828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117,331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19.22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794849"/>
                  </a:ext>
                </a:extLst>
              </a:tr>
              <a:tr h="164677">
                <a:tc vMerge="1"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002" marR="6002" marT="6002" marB="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6pk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MOJITO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30,898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3,402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117,331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9.73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969904"/>
                  </a:ext>
                </a:extLst>
              </a:tr>
              <a:tr h="164677">
                <a:tc vMerge="1"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002" marR="6002" marT="6002" marB="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12pk-12.0 cans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MARGARITA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31,912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2,110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117,331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15.12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822171"/>
                  </a:ext>
                </a:extLst>
              </a:tr>
              <a:tr h="164677">
                <a:tc vMerge="1"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002" marR="6002" marT="6002" marB="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Total</a:t>
                      </a:r>
                    </a:p>
                  </a:txBody>
                  <a:tcPr marL="6002" marR="6002" marT="6002" marB="0" anchor="b">
                    <a:lnL>
                      <a:noFill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239,118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10,694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117,331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23.74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948770"/>
                  </a:ext>
                </a:extLst>
              </a:tr>
              <a:tr h="164677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SOUTHWEST</a:t>
                      </a:r>
                    </a:p>
                  </a:txBody>
                  <a:tcPr marL="6002" marR="6002" marT="6002" marB="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6pk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MARGARITA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14,552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944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80,368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16.52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804587"/>
                  </a:ext>
                </a:extLst>
              </a:tr>
              <a:tr h="164677">
                <a:tc vMerge="1"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002" marR="6002" marT="6002" marB="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6pk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MOJITO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878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83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80,368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11.34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294485"/>
                  </a:ext>
                </a:extLst>
              </a:tr>
              <a:tr h="164677">
                <a:tc vMerge="1"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002" marR="6002" marT="6002" marB="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12pk-12.0 cans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MARGARITA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770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63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80,368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12.22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509518"/>
                  </a:ext>
                </a:extLst>
              </a:tr>
              <a:tr h="164677">
                <a:tc vMerge="1"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002" marR="6002" marT="6002" marB="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Total</a:t>
                      </a:r>
                    </a:p>
                  </a:txBody>
                  <a:tcPr marL="6002" marR="6002" marT="6002" marB="0" anchor="b">
                    <a:lnL>
                      <a:noFill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16,200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961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80,368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18.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3199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3BBAD04-6039-48C2-A13C-144AF18DE36A}"/>
              </a:ext>
            </a:extLst>
          </p:cNvPr>
          <p:cNvSpPr txBox="1"/>
          <p:nvPr/>
        </p:nvSpPr>
        <p:spPr>
          <a:xfrm>
            <a:off x="0" y="6581001"/>
            <a:ext cx="627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Qlikview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January-November 2018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721D5D4-4075-44F8-B392-F3BC219D716A}"/>
              </a:ext>
            </a:extLst>
          </p:cNvPr>
          <p:cNvSpPr/>
          <p:nvPr/>
        </p:nvSpPr>
        <p:spPr>
          <a:xfrm>
            <a:off x="392462" y="1788405"/>
            <a:ext cx="4322042" cy="2522338"/>
          </a:xfrm>
          <a:prstGeom prst="roundRect">
            <a:avLst/>
          </a:prstGeom>
          <a:solidFill>
            <a:schemeClr val="bg2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4E923C-9E5D-4834-8B5C-DA50CB8DE32B}"/>
              </a:ext>
            </a:extLst>
          </p:cNvPr>
          <p:cNvSpPr txBox="1"/>
          <p:nvPr/>
        </p:nvSpPr>
        <p:spPr>
          <a:xfrm>
            <a:off x="392462" y="2113553"/>
            <a:ext cx="446454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South Central continues to drive sales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kern="0" dirty="0">
                <a:solidFill>
                  <a:sysClr val="windowText" lastClr="000000"/>
                </a:solidFill>
                <a:latin typeface="Calibri" panose="020F0502020204030204"/>
              </a:rPr>
              <a:t>Margarita 12 and 6 packs are driving a majority of sales in every region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kern="0" dirty="0">
                <a:solidFill>
                  <a:sysClr val="windowText" lastClr="000000"/>
                </a:solidFill>
                <a:latin typeface="Calibri" panose="020F0502020204030204"/>
              </a:rPr>
              <a:t>Southeast and Midwest clock in at number two and number three for 2018 dollar sales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700" kern="0" dirty="0">
                <a:solidFill>
                  <a:sysClr val="windowText" lastClr="000000"/>
                </a:solidFill>
              </a:rPr>
              <a:t>Midwest was driven by the highest velocity on Margarita 12pk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en-US" sz="1700" kern="0" dirty="0">
              <a:solidFill>
                <a:sysClr val="windowText" lastClr="000000"/>
              </a:solidFill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700" kern="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700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66918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92462" y="265808"/>
            <a:ext cx="11407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Jack by Retailer – CYTD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92462" y="1096108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8A1316F-4D2F-4C52-809C-2422AAD9BD9E}"/>
              </a:ext>
            </a:extLst>
          </p:cNvPr>
          <p:cNvSpPr txBox="1"/>
          <p:nvPr/>
        </p:nvSpPr>
        <p:spPr>
          <a:xfrm>
            <a:off x="0" y="6581001"/>
            <a:ext cx="627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Qlikview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January-November 2018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C44878E-5B7E-4AF0-A467-A26ED13F6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872759"/>
              </p:ext>
            </p:extLst>
          </p:nvPr>
        </p:nvGraphicFramePr>
        <p:xfrm>
          <a:off x="2969407" y="1507115"/>
          <a:ext cx="6276109" cy="4085859"/>
        </p:xfrm>
        <a:graphic>
          <a:graphicData uri="http://schemas.openxmlformats.org/drawingml/2006/table">
            <a:tbl>
              <a:tblPr/>
              <a:tblGrid>
                <a:gridCol w="2678075">
                  <a:extLst>
                    <a:ext uri="{9D8B030D-6E8A-4147-A177-3AD203B41FA5}">
                      <a16:colId xmlns:a16="http://schemas.microsoft.com/office/drawing/2014/main" val="340445717"/>
                    </a:ext>
                  </a:extLst>
                </a:gridCol>
                <a:gridCol w="988182">
                  <a:extLst>
                    <a:ext uri="{9D8B030D-6E8A-4147-A177-3AD203B41FA5}">
                      <a16:colId xmlns:a16="http://schemas.microsoft.com/office/drawing/2014/main" val="1139583227"/>
                    </a:ext>
                  </a:extLst>
                </a:gridCol>
                <a:gridCol w="808686">
                  <a:extLst>
                    <a:ext uri="{9D8B030D-6E8A-4147-A177-3AD203B41FA5}">
                      <a16:colId xmlns:a16="http://schemas.microsoft.com/office/drawing/2014/main" val="1797930819"/>
                    </a:ext>
                  </a:extLst>
                </a:gridCol>
                <a:gridCol w="857698">
                  <a:extLst>
                    <a:ext uri="{9D8B030D-6E8A-4147-A177-3AD203B41FA5}">
                      <a16:colId xmlns:a16="http://schemas.microsoft.com/office/drawing/2014/main" val="3863728898"/>
                    </a:ext>
                  </a:extLst>
                </a:gridCol>
                <a:gridCol w="943468">
                  <a:extLst>
                    <a:ext uri="{9D8B030D-6E8A-4147-A177-3AD203B41FA5}">
                      <a16:colId xmlns:a16="http://schemas.microsoft.com/office/drawing/2014/main" val="1033976762"/>
                    </a:ext>
                  </a:extLst>
                </a:gridCol>
              </a:tblGrid>
              <a:tr h="543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Corporate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Case Equivalent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Buying Stores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Eligible Stores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Velocity (Cs/Store)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65550"/>
                  </a:ext>
                </a:extLst>
              </a:tr>
              <a:tr h="29522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Total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1,078,623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47,761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599,101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23.84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993880"/>
                  </a:ext>
                </a:extLst>
              </a:tr>
              <a:tr h="29522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INDEPENDENT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420,947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27,115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419,931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16.36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07363"/>
                  </a:ext>
                </a:extLst>
              </a:tr>
              <a:tr h="29522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WALMART STORES INC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133,598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2,316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5,151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61.42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488303"/>
                  </a:ext>
                </a:extLst>
              </a:tr>
              <a:tr h="29522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PUBLIX SUPERMARKETS INC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56,129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1,209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1,522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49.74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956701"/>
                  </a:ext>
                </a:extLst>
              </a:tr>
              <a:tr h="29522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KROGER COMPANY HQ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50,501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749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2,508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71.1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066771"/>
                  </a:ext>
                </a:extLst>
              </a:tr>
              <a:tr h="29522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H E BUTT GROCERY CO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41,510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295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349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147.33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054572"/>
                  </a:ext>
                </a:extLst>
              </a:tr>
              <a:tr h="29522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CERBERUS CAPITAL MANAGEMENT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29,608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603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2,152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51.94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218024"/>
                  </a:ext>
                </a:extLst>
              </a:tr>
              <a:tr h="29522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HY-VEE INC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26,671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262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513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106.11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951635"/>
                  </a:ext>
                </a:extLst>
              </a:tr>
              <a:tr h="29522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TARGET CORPORATION HQ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19,865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1,069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1,506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19.9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66059"/>
                  </a:ext>
                </a:extLst>
              </a:tr>
              <a:tr h="29522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MEIJER INC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13,751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234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399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61.38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759263"/>
                  </a:ext>
                </a:extLst>
              </a:tr>
              <a:tr h="29522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AHOLD DELHAIZE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12,325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774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1,536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16.09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318050"/>
                  </a:ext>
                </a:extLst>
              </a:tr>
              <a:tr h="29522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TOTAL WINE &amp; MORE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10,560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160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191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333333"/>
                          </a:solidFill>
                          <a:effectLst/>
                          <a:latin typeface="Tahoma" panose="020B0604030504040204" pitchFamily="34" charset="0"/>
                        </a:rPr>
                        <a:t>69.3</a:t>
                      </a:r>
                    </a:p>
                  </a:txBody>
                  <a:tcPr marL="8732" marR="8732" marT="8732" marB="0" anchor="b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035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716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FFDEB-4506-4049-9725-A0E1F3491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20"/>
            <a:ext cx="10515600" cy="926347"/>
          </a:xfrm>
        </p:spPr>
        <p:txBody>
          <a:bodyPr/>
          <a:lstStyle/>
          <a:p>
            <a:r>
              <a:rPr lang="en-US" dirty="0"/>
              <a:t>Brand 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26FD0-7542-42D2-8D76-9A36A0D4D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3773"/>
            <a:ext cx="10515600" cy="5169063"/>
          </a:xfrm>
        </p:spPr>
        <p:txBody>
          <a:bodyPr>
            <a:normAutofit/>
          </a:bodyPr>
          <a:lstStyle/>
          <a:p>
            <a:r>
              <a:rPr lang="en-US" sz="1800" dirty="0"/>
              <a:t>Share, HHP, Trial, Repeat, Conversion</a:t>
            </a:r>
          </a:p>
        </p:txBody>
      </p:sp>
    </p:spTree>
    <p:extLst>
      <p:ext uri="{BB962C8B-B14F-4D97-AF65-F5344CB8AC3E}">
        <p14:creationId xmlns:p14="http://schemas.microsoft.com/office/powerpoint/2010/main" val="1831251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02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08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629" y="2235228"/>
            <a:ext cx="4693159" cy="242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09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142E18D-8C32-464E-B22D-5E999BA27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38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77E8D-6C36-4A1D-8358-72736DEB6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7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98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51A7E-CD36-4978-AF48-40EA4CE2C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65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52ADE3-8ED4-42AA-8D2A-6B5C13B76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96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1A4E1D-0659-4A12-B73D-0D1C3C81B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51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9593" y="6427019"/>
            <a:ext cx="623272" cy="1821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8" y="1197018"/>
            <a:ext cx="12191144" cy="4993902"/>
          </a:xfrm>
          <a:custGeom>
            <a:avLst/>
            <a:gdLst/>
            <a:ahLst/>
            <a:cxnLst/>
            <a:rect l="l" t="t" r="r" b="b"/>
            <a:pathLst>
              <a:path w="20104100" h="8235315">
                <a:moveTo>
                  <a:pt x="0" y="8235141"/>
                </a:moveTo>
                <a:lnTo>
                  <a:pt x="20104099" y="8235141"/>
                </a:lnTo>
                <a:lnTo>
                  <a:pt x="20104099" y="0"/>
                </a:lnTo>
                <a:lnTo>
                  <a:pt x="0" y="0"/>
                </a:lnTo>
                <a:lnTo>
                  <a:pt x="0" y="82351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00778" y="2546426"/>
            <a:ext cx="1186351" cy="14865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59044" y="4548821"/>
            <a:ext cx="697352" cy="729312"/>
          </a:xfrm>
          <a:custGeom>
            <a:avLst/>
            <a:gdLst/>
            <a:ahLst/>
            <a:cxnLst/>
            <a:rect l="l" t="t" r="r" b="b"/>
            <a:pathLst>
              <a:path w="1149985" h="1202690">
                <a:moveTo>
                  <a:pt x="1149703" y="0"/>
                </a:moveTo>
                <a:lnTo>
                  <a:pt x="0" y="0"/>
                </a:lnTo>
                <a:lnTo>
                  <a:pt x="0" y="1202476"/>
                </a:lnTo>
                <a:lnTo>
                  <a:pt x="1149703" y="1202476"/>
                </a:lnTo>
                <a:lnTo>
                  <a:pt x="1149703" y="0"/>
                </a:lnTo>
                <a:close/>
              </a:path>
            </a:pathLst>
          </a:custGeom>
          <a:solidFill>
            <a:srgbClr val="48A09F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49019" y="4489389"/>
            <a:ext cx="697352" cy="788612"/>
          </a:xfrm>
          <a:custGeom>
            <a:avLst/>
            <a:gdLst/>
            <a:ahLst/>
            <a:cxnLst/>
            <a:rect l="l" t="t" r="r" b="b"/>
            <a:pathLst>
              <a:path w="1149984" h="1300479">
                <a:moveTo>
                  <a:pt x="1149703" y="0"/>
                </a:moveTo>
                <a:lnTo>
                  <a:pt x="0" y="0"/>
                </a:lnTo>
                <a:lnTo>
                  <a:pt x="0" y="1300483"/>
                </a:lnTo>
                <a:lnTo>
                  <a:pt x="1149703" y="1300483"/>
                </a:lnTo>
                <a:lnTo>
                  <a:pt x="1149703" y="0"/>
                </a:lnTo>
                <a:close/>
              </a:path>
            </a:pathLst>
          </a:custGeom>
          <a:solidFill>
            <a:srgbClr val="48A09F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59044" y="4548821"/>
            <a:ext cx="697352" cy="729312"/>
          </a:xfrm>
          <a:custGeom>
            <a:avLst/>
            <a:gdLst/>
            <a:ahLst/>
            <a:cxnLst/>
            <a:rect l="l" t="t" r="r" b="b"/>
            <a:pathLst>
              <a:path w="1149985" h="1202690">
                <a:moveTo>
                  <a:pt x="0" y="0"/>
                </a:moveTo>
                <a:lnTo>
                  <a:pt x="1149703" y="0"/>
                </a:lnTo>
                <a:lnTo>
                  <a:pt x="1149703" y="1202476"/>
                </a:lnTo>
                <a:lnTo>
                  <a:pt x="0" y="1202476"/>
                </a:lnTo>
                <a:lnTo>
                  <a:pt x="0" y="0"/>
                </a:lnTo>
                <a:close/>
              </a:path>
            </a:pathLst>
          </a:custGeom>
          <a:ln w="100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49019" y="4489389"/>
            <a:ext cx="697352" cy="788612"/>
          </a:xfrm>
          <a:custGeom>
            <a:avLst/>
            <a:gdLst/>
            <a:ahLst/>
            <a:cxnLst/>
            <a:rect l="l" t="t" r="r" b="b"/>
            <a:pathLst>
              <a:path w="1149984" h="1300479">
                <a:moveTo>
                  <a:pt x="0" y="0"/>
                </a:moveTo>
                <a:lnTo>
                  <a:pt x="1149703" y="0"/>
                </a:lnTo>
                <a:lnTo>
                  <a:pt x="1149703" y="1300483"/>
                </a:lnTo>
                <a:lnTo>
                  <a:pt x="0" y="1300483"/>
                </a:lnTo>
                <a:lnTo>
                  <a:pt x="0" y="0"/>
                </a:lnTo>
                <a:close/>
              </a:path>
            </a:pathLst>
          </a:custGeom>
          <a:ln w="100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59044" y="3943835"/>
            <a:ext cx="697352" cy="605321"/>
          </a:xfrm>
          <a:custGeom>
            <a:avLst/>
            <a:gdLst/>
            <a:ahLst/>
            <a:cxnLst/>
            <a:rect l="l" t="t" r="r" b="b"/>
            <a:pathLst>
              <a:path w="1149985" h="998220">
                <a:moveTo>
                  <a:pt x="1149703" y="0"/>
                </a:moveTo>
                <a:lnTo>
                  <a:pt x="0" y="0"/>
                </a:lnTo>
                <a:lnTo>
                  <a:pt x="0" y="997665"/>
                </a:lnTo>
                <a:lnTo>
                  <a:pt x="1149703" y="997665"/>
                </a:lnTo>
                <a:lnTo>
                  <a:pt x="1149703" y="0"/>
                </a:lnTo>
                <a:close/>
              </a:path>
            </a:pathLst>
          </a:custGeom>
          <a:solidFill>
            <a:srgbClr val="77C13E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49019" y="3706108"/>
            <a:ext cx="697352" cy="783606"/>
          </a:xfrm>
          <a:custGeom>
            <a:avLst/>
            <a:gdLst/>
            <a:ahLst/>
            <a:cxnLst/>
            <a:rect l="l" t="t" r="r" b="b"/>
            <a:pathLst>
              <a:path w="1149984" h="1292225">
                <a:moveTo>
                  <a:pt x="1149703" y="0"/>
                </a:moveTo>
                <a:lnTo>
                  <a:pt x="0" y="0"/>
                </a:lnTo>
                <a:lnTo>
                  <a:pt x="0" y="1291688"/>
                </a:lnTo>
                <a:lnTo>
                  <a:pt x="1149703" y="1291688"/>
                </a:lnTo>
                <a:lnTo>
                  <a:pt x="1149703" y="0"/>
                </a:lnTo>
                <a:close/>
              </a:path>
            </a:pathLst>
          </a:custGeom>
          <a:solidFill>
            <a:srgbClr val="77C13E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59044" y="3943835"/>
            <a:ext cx="697352" cy="605321"/>
          </a:xfrm>
          <a:custGeom>
            <a:avLst/>
            <a:gdLst/>
            <a:ahLst/>
            <a:cxnLst/>
            <a:rect l="l" t="t" r="r" b="b"/>
            <a:pathLst>
              <a:path w="1149985" h="998220">
                <a:moveTo>
                  <a:pt x="0" y="0"/>
                </a:moveTo>
                <a:lnTo>
                  <a:pt x="1149703" y="0"/>
                </a:lnTo>
                <a:lnTo>
                  <a:pt x="1149703" y="997665"/>
                </a:lnTo>
                <a:lnTo>
                  <a:pt x="0" y="997665"/>
                </a:lnTo>
                <a:lnTo>
                  <a:pt x="0" y="0"/>
                </a:lnTo>
                <a:close/>
              </a:path>
            </a:pathLst>
          </a:custGeom>
          <a:ln w="100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49019" y="3706108"/>
            <a:ext cx="697352" cy="783606"/>
          </a:xfrm>
          <a:custGeom>
            <a:avLst/>
            <a:gdLst/>
            <a:ahLst/>
            <a:cxnLst/>
            <a:rect l="l" t="t" r="r" b="b"/>
            <a:pathLst>
              <a:path w="1149984" h="1292225">
                <a:moveTo>
                  <a:pt x="0" y="0"/>
                </a:moveTo>
                <a:lnTo>
                  <a:pt x="1149703" y="0"/>
                </a:lnTo>
                <a:lnTo>
                  <a:pt x="1149703" y="1291688"/>
                </a:lnTo>
                <a:lnTo>
                  <a:pt x="0" y="1291688"/>
                </a:lnTo>
                <a:lnTo>
                  <a:pt x="0" y="0"/>
                </a:lnTo>
                <a:close/>
              </a:path>
            </a:pathLst>
          </a:custGeom>
          <a:ln w="100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72671" y="5278004"/>
            <a:ext cx="3870284" cy="0"/>
          </a:xfrm>
          <a:custGeom>
            <a:avLst/>
            <a:gdLst/>
            <a:ahLst/>
            <a:cxnLst/>
            <a:rect l="l" t="t" r="r" b="b"/>
            <a:pathLst>
              <a:path w="6382384">
                <a:moveTo>
                  <a:pt x="0" y="0"/>
                </a:moveTo>
                <a:lnTo>
                  <a:pt x="6381795" y="0"/>
                </a:lnTo>
              </a:path>
            </a:pathLst>
          </a:custGeom>
          <a:ln w="5026">
            <a:solidFill>
              <a:srgbClr val="8E9090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58592" y="4825008"/>
            <a:ext cx="299195" cy="161793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001" b="1" dirty="0">
                <a:solidFill>
                  <a:srgbClr val="FFFFFF"/>
                </a:solidFill>
                <a:latin typeface="Arial"/>
                <a:cs typeface="Arial"/>
              </a:rPr>
              <a:t>3650</a:t>
            </a:r>
            <a:endParaRPr sz="10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48568" y="4795482"/>
            <a:ext cx="299195" cy="161793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001" b="1" dirty="0">
                <a:solidFill>
                  <a:srgbClr val="FFFFFF"/>
                </a:solidFill>
                <a:latin typeface="Arial"/>
                <a:cs typeface="Arial"/>
              </a:rPr>
              <a:t>3946</a:t>
            </a:r>
            <a:endParaRPr sz="10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58592" y="4157860"/>
            <a:ext cx="299195" cy="161793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001" b="1" dirty="0">
                <a:solidFill>
                  <a:srgbClr val="FFFFFF"/>
                </a:solidFill>
                <a:latin typeface="Arial"/>
                <a:cs typeface="Arial"/>
              </a:rPr>
              <a:t>3024</a:t>
            </a:r>
            <a:endParaRPr sz="10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48568" y="4009281"/>
            <a:ext cx="299195" cy="161793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001" b="1" dirty="0">
                <a:solidFill>
                  <a:srgbClr val="FFFFFF"/>
                </a:solidFill>
                <a:latin typeface="Arial"/>
                <a:cs typeface="Arial"/>
              </a:rPr>
              <a:t>3920</a:t>
            </a:r>
            <a:endParaRPr sz="10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47608" y="422163"/>
            <a:ext cx="3653493" cy="422954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dirty="0"/>
              <a:t>Emotional</a:t>
            </a:r>
            <a:r>
              <a:rPr spc="-42" dirty="0"/>
              <a:t> </a:t>
            </a:r>
            <a:r>
              <a:rPr spc="-3" dirty="0"/>
              <a:t>Connection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68448" y="2141832"/>
            <a:ext cx="4846808" cy="253167"/>
          </a:xfrm>
          <a:prstGeom prst="rect">
            <a:avLst/>
          </a:prstGeom>
          <a:solidFill>
            <a:srgbClr val="8BA6A6"/>
          </a:solidFill>
        </p:spPr>
        <p:txBody>
          <a:bodyPr vert="horz" wrap="square" lIns="0" tIns="38121" rIns="0" bIns="0" rtlCol="0">
            <a:spAutoFit/>
          </a:bodyPr>
          <a:lstStyle/>
          <a:p>
            <a:pPr marL="1181761" defTabSz="554492">
              <a:spcBef>
                <a:spcPts val="300"/>
              </a:spcBef>
            </a:pPr>
            <a:r>
              <a:rPr sz="1395" b="1" spc="-24" dirty="0">
                <a:solidFill>
                  <a:srgbClr val="FFFFFF"/>
                </a:solidFill>
                <a:latin typeface="Arial"/>
                <a:cs typeface="Arial"/>
              </a:rPr>
              <a:t>TOTAL </a:t>
            </a:r>
            <a:r>
              <a:rPr sz="1395" b="1" dirty="0">
                <a:solidFill>
                  <a:srgbClr val="FFFFFF"/>
                </a:solidFill>
                <a:latin typeface="Arial"/>
                <a:cs typeface="Arial"/>
              </a:rPr>
              <a:t>EMOTIONAL</a:t>
            </a:r>
            <a:r>
              <a:rPr sz="1395" b="1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b="1" dirty="0">
                <a:solidFill>
                  <a:srgbClr val="FFFFFF"/>
                </a:solidFill>
                <a:latin typeface="Arial"/>
                <a:cs typeface="Arial"/>
              </a:rPr>
              <a:t>ENERGY</a:t>
            </a:r>
            <a:endParaRPr sz="1395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2036" y="5350624"/>
            <a:ext cx="1414342" cy="320615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3081" indent="317678" defTabSz="554492">
              <a:lnSpc>
                <a:spcPct val="101800"/>
              </a:lnSpc>
              <a:spcBef>
                <a:spcPts val="58"/>
              </a:spcBef>
            </a:pPr>
            <a:r>
              <a:rPr sz="1031" b="1" spc="12" dirty="0">
                <a:solidFill>
                  <a:srgbClr val="52575F"/>
                </a:solidFill>
                <a:latin typeface="Arial"/>
                <a:cs typeface="Arial"/>
              </a:rPr>
              <a:t>SUM </a:t>
            </a:r>
            <a:r>
              <a:rPr sz="1031" b="1" spc="-9" dirty="0">
                <a:solidFill>
                  <a:srgbClr val="52575F"/>
                </a:solidFill>
                <a:latin typeface="Arial"/>
                <a:cs typeface="Arial"/>
              </a:rPr>
              <a:t>TOTAL  </a:t>
            </a:r>
            <a:r>
              <a:rPr sz="1031" b="1" spc="12" dirty="0">
                <a:solidFill>
                  <a:srgbClr val="52575F"/>
                </a:solidFill>
                <a:latin typeface="Arial"/>
                <a:cs typeface="Arial"/>
              </a:rPr>
              <a:t>EMOTIONAL</a:t>
            </a:r>
            <a:r>
              <a:rPr sz="1031" b="1" spc="-58" dirty="0">
                <a:solidFill>
                  <a:srgbClr val="52575F"/>
                </a:solidFill>
                <a:latin typeface="Arial"/>
                <a:cs typeface="Arial"/>
              </a:rPr>
              <a:t> </a:t>
            </a:r>
            <a:r>
              <a:rPr sz="1031" b="1" spc="12" dirty="0">
                <a:solidFill>
                  <a:srgbClr val="52575F"/>
                </a:solidFill>
                <a:latin typeface="Arial"/>
                <a:cs typeface="Arial"/>
              </a:rPr>
              <a:t>ENERGY</a:t>
            </a:r>
            <a:endParaRPr sz="103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153689" y="4200611"/>
            <a:ext cx="267620" cy="266079"/>
          </a:xfrm>
          <a:custGeom>
            <a:avLst/>
            <a:gdLst/>
            <a:ahLst/>
            <a:cxnLst/>
            <a:rect l="l" t="t" r="r" b="b"/>
            <a:pathLst>
              <a:path w="441325" h="438784">
                <a:moveTo>
                  <a:pt x="220516" y="0"/>
                </a:moveTo>
                <a:lnTo>
                  <a:pt x="176078" y="4456"/>
                </a:lnTo>
                <a:lnTo>
                  <a:pt x="134686" y="17237"/>
                </a:lnTo>
                <a:lnTo>
                  <a:pt x="97228" y="37459"/>
                </a:lnTo>
                <a:lnTo>
                  <a:pt x="64592" y="64238"/>
                </a:lnTo>
                <a:lnTo>
                  <a:pt x="37663" y="96692"/>
                </a:lnTo>
                <a:lnTo>
                  <a:pt x="17330" y="133935"/>
                </a:lnTo>
                <a:lnTo>
                  <a:pt x="4480" y="175086"/>
                </a:lnTo>
                <a:lnTo>
                  <a:pt x="0" y="219260"/>
                </a:lnTo>
                <a:lnTo>
                  <a:pt x="4480" y="263434"/>
                </a:lnTo>
                <a:lnTo>
                  <a:pt x="17330" y="304584"/>
                </a:lnTo>
                <a:lnTo>
                  <a:pt x="37663" y="341828"/>
                </a:lnTo>
                <a:lnTo>
                  <a:pt x="64592" y="374281"/>
                </a:lnTo>
                <a:lnTo>
                  <a:pt x="97228" y="401061"/>
                </a:lnTo>
                <a:lnTo>
                  <a:pt x="134686" y="421282"/>
                </a:lnTo>
                <a:lnTo>
                  <a:pt x="176078" y="434064"/>
                </a:lnTo>
                <a:lnTo>
                  <a:pt x="220516" y="438520"/>
                </a:lnTo>
                <a:lnTo>
                  <a:pt x="264955" y="434064"/>
                </a:lnTo>
                <a:lnTo>
                  <a:pt x="306347" y="421282"/>
                </a:lnTo>
                <a:lnTo>
                  <a:pt x="343804" y="401061"/>
                </a:lnTo>
                <a:lnTo>
                  <a:pt x="376441" y="374281"/>
                </a:lnTo>
                <a:lnTo>
                  <a:pt x="403369" y="341828"/>
                </a:lnTo>
                <a:lnTo>
                  <a:pt x="423702" y="304584"/>
                </a:lnTo>
                <a:lnTo>
                  <a:pt x="436553" y="263434"/>
                </a:lnTo>
                <a:lnTo>
                  <a:pt x="441033" y="219260"/>
                </a:lnTo>
                <a:lnTo>
                  <a:pt x="436553" y="175086"/>
                </a:lnTo>
                <a:lnTo>
                  <a:pt x="423702" y="133935"/>
                </a:lnTo>
                <a:lnTo>
                  <a:pt x="403369" y="96692"/>
                </a:lnTo>
                <a:lnTo>
                  <a:pt x="376441" y="64238"/>
                </a:lnTo>
                <a:lnTo>
                  <a:pt x="343804" y="37459"/>
                </a:lnTo>
                <a:lnTo>
                  <a:pt x="306347" y="17237"/>
                </a:lnTo>
                <a:lnTo>
                  <a:pt x="264955" y="4456"/>
                </a:lnTo>
                <a:lnTo>
                  <a:pt x="2205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153689" y="4200611"/>
            <a:ext cx="267620" cy="266079"/>
          </a:xfrm>
          <a:custGeom>
            <a:avLst/>
            <a:gdLst/>
            <a:ahLst/>
            <a:cxnLst/>
            <a:rect l="l" t="t" r="r" b="b"/>
            <a:pathLst>
              <a:path w="441325" h="438784">
                <a:moveTo>
                  <a:pt x="0" y="219260"/>
                </a:moveTo>
                <a:lnTo>
                  <a:pt x="4480" y="175086"/>
                </a:lnTo>
                <a:lnTo>
                  <a:pt x="17330" y="133935"/>
                </a:lnTo>
                <a:lnTo>
                  <a:pt x="37663" y="96692"/>
                </a:lnTo>
                <a:lnTo>
                  <a:pt x="64592" y="64238"/>
                </a:lnTo>
                <a:lnTo>
                  <a:pt x="97228" y="37459"/>
                </a:lnTo>
                <a:lnTo>
                  <a:pt x="134686" y="17237"/>
                </a:lnTo>
                <a:lnTo>
                  <a:pt x="176078" y="4456"/>
                </a:lnTo>
                <a:lnTo>
                  <a:pt x="220516" y="0"/>
                </a:lnTo>
                <a:lnTo>
                  <a:pt x="264955" y="4456"/>
                </a:lnTo>
                <a:lnTo>
                  <a:pt x="306347" y="17237"/>
                </a:lnTo>
                <a:lnTo>
                  <a:pt x="343804" y="37459"/>
                </a:lnTo>
                <a:lnTo>
                  <a:pt x="376441" y="64238"/>
                </a:lnTo>
                <a:lnTo>
                  <a:pt x="403369" y="96692"/>
                </a:lnTo>
                <a:lnTo>
                  <a:pt x="423702" y="133935"/>
                </a:lnTo>
                <a:lnTo>
                  <a:pt x="436553" y="175086"/>
                </a:lnTo>
                <a:lnTo>
                  <a:pt x="441033" y="219260"/>
                </a:lnTo>
                <a:lnTo>
                  <a:pt x="436553" y="263434"/>
                </a:lnTo>
                <a:lnTo>
                  <a:pt x="423702" y="304584"/>
                </a:lnTo>
                <a:lnTo>
                  <a:pt x="403369" y="341828"/>
                </a:lnTo>
                <a:lnTo>
                  <a:pt x="376441" y="374281"/>
                </a:lnTo>
                <a:lnTo>
                  <a:pt x="343804" y="401061"/>
                </a:lnTo>
                <a:lnTo>
                  <a:pt x="306347" y="421282"/>
                </a:lnTo>
                <a:lnTo>
                  <a:pt x="264955" y="434064"/>
                </a:lnTo>
                <a:lnTo>
                  <a:pt x="220516" y="438520"/>
                </a:lnTo>
                <a:lnTo>
                  <a:pt x="176078" y="434064"/>
                </a:lnTo>
                <a:lnTo>
                  <a:pt x="134686" y="421282"/>
                </a:lnTo>
                <a:lnTo>
                  <a:pt x="97228" y="401061"/>
                </a:lnTo>
                <a:lnTo>
                  <a:pt x="64592" y="374281"/>
                </a:lnTo>
                <a:lnTo>
                  <a:pt x="37663" y="341828"/>
                </a:lnTo>
                <a:lnTo>
                  <a:pt x="17330" y="304584"/>
                </a:lnTo>
                <a:lnTo>
                  <a:pt x="4480" y="263434"/>
                </a:lnTo>
                <a:lnTo>
                  <a:pt x="0" y="219260"/>
                </a:lnTo>
                <a:close/>
              </a:path>
            </a:pathLst>
          </a:custGeom>
          <a:ln w="10052">
            <a:solidFill>
              <a:srgbClr val="77C13E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293125" y="4359477"/>
            <a:ext cx="0" cy="59300"/>
          </a:xfrm>
          <a:custGeom>
            <a:avLst/>
            <a:gdLst/>
            <a:ahLst/>
            <a:cxnLst/>
            <a:rect l="l" t="t" r="r" b="b"/>
            <a:pathLst>
              <a:path h="97790">
                <a:moveTo>
                  <a:pt x="0" y="0"/>
                </a:moveTo>
                <a:lnTo>
                  <a:pt x="0" y="97379"/>
                </a:lnTo>
              </a:path>
            </a:pathLst>
          </a:custGeom>
          <a:ln w="71620">
            <a:solidFill>
              <a:srgbClr val="77C13E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212358" y="4336237"/>
            <a:ext cx="161727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379" y="0"/>
                </a:lnTo>
              </a:path>
            </a:pathLst>
          </a:custGeom>
          <a:ln w="76646">
            <a:solidFill>
              <a:srgbClr val="77C13E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293125" y="4253947"/>
            <a:ext cx="0" cy="59300"/>
          </a:xfrm>
          <a:custGeom>
            <a:avLst/>
            <a:gdLst/>
            <a:ahLst/>
            <a:cxnLst/>
            <a:rect l="l" t="t" r="r" b="b"/>
            <a:pathLst>
              <a:path h="97790">
                <a:moveTo>
                  <a:pt x="0" y="0"/>
                </a:moveTo>
                <a:lnTo>
                  <a:pt x="0" y="97379"/>
                </a:lnTo>
              </a:path>
            </a:pathLst>
          </a:custGeom>
          <a:ln w="71620">
            <a:solidFill>
              <a:srgbClr val="77C13E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53689" y="4794167"/>
            <a:ext cx="267620" cy="266079"/>
          </a:xfrm>
          <a:custGeom>
            <a:avLst/>
            <a:gdLst/>
            <a:ahLst/>
            <a:cxnLst/>
            <a:rect l="l" t="t" r="r" b="b"/>
            <a:pathLst>
              <a:path w="441325" h="438784">
                <a:moveTo>
                  <a:pt x="220516" y="0"/>
                </a:moveTo>
                <a:lnTo>
                  <a:pt x="176078" y="4456"/>
                </a:lnTo>
                <a:lnTo>
                  <a:pt x="134686" y="17237"/>
                </a:lnTo>
                <a:lnTo>
                  <a:pt x="97228" y="37459"/>
                </a:lnTo>
                <a:lnTo>
                  <a:pt x="64592" y="64238"/>
                </a:lnTo>
                <a:lnTo>
                  <a:pt x="37663" y="96692"/>
                </a:lnTo>
                <a:lnTo>
                  <a:pt x="17330" y="133935"/>
                </a:lnTo>
                <a:lnTo>
                  <a:pt x="4480" y="175086"/>
                </a:lnTo>
                <a:lnTo>
                  <a:pt x="0" y="219260"/>
                </a:lnTo>
                <a:lnTo>
                  <a:pt x="4480" y="263434"/>
                </a:lnTo>
                <a:lnTo>
                  <a:pt x="17330" y="304584"/>
                </a:lnTo>
                <a:lnTo>
                  <a:pt x="37663" y="341828"/>
                </a:lnTo>
                <a:lnTo>
                  <a:pt x="64592" y="374281"/>
                </a:lnTo>
                <a:lnTo>
                  <a:pt x="97228" y="401061"/>
                </a:lnTo>
                <a:lnTo>
                  <a:pt x="134686" y="421282"/>
                </a:lnTo>
                <a:lnTo>
                  <a:pt x="176078" y="434064"/>
                </a:lnTo>
                <a:lnTo>
                  <a:pt x="220516" y="438520"/>
                </a:lnTo>
                <a:lnTo>
                  <a:pt x="264955" y="434064"/>
                </a:lnTo>
                <a:lnTo>
                  <a:pt x="306347" y="421282"/>
                </a:lnTo>
                <a:lnTo>
                  <a:pt x="343804" y="401061"/>
                </a:lnTo>
                <a:lnTo>
                  <a:pt x="376441" y="374281"/>
                </a:lnTo>
                <a:lnTo>
                  <a:pt x="403369" y="341828"/>
                </a:lnTo>
                <a:lnTo>
                  <a:pt x="423702" y="304584"/>
                </a:lnTo>
                <a:lnTo>
                  <a:pt x="436553" y="263434"/>
                </a:lnTo>
                <a:lnTo>
                  <a:pt x="441033" y="219260"/>
                </a:lnTo>
                <a:lnTo>
                  <a:pt x="436553" y="175086"/>
                </a:lnTo>
                <a:lnTo>
                  <a:pt x="423702" y="133935"/>
                </a:lnTo>
                <a:lnTo>
                  <a:pt x="403369" y="96692"/>
                </a:lnTo>
                <a:lnTo>
                  <a:pt x="376441" y="64238"/>
                </a:lnTo>
                <a:lnTo>
                  <a:pt x="343804" y="37459"/>
                </a:lnTo>
                <a:lnTo>
                  <a:pt x="306347" y="17237"/>
                </a:lnTo>
                <a:lnTo>
                  <a:pt x="264955" y="4456"/>
                </a:lnTo>
                <a:lnTo>
                  <a:pt x="2205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153689" y="4794167"/>
            <a:ext cx="267620" cy="266079"/>
          </a:xfrm>
          <a:custGeom>
            <a:avLst/>
            <a:gdLst/>
            <a:ahLst/>
            <a:cxnLst/>
            <a:rect l="l" t="t" r="r" b="b"/>
            <a:pathLst>
              <a:path w="441325" h="438784">
                <a:moveTo>
                  <a:pt x="0" y="219260"/>
                </a:moveTo>
                <a:lnTo>
                  <a:pt x="4480" y="175086"/>
                </a:lnTo>
                <a:lnTo>
                  <a:pt x="17330" y="133935"/>
                </a:lnTo>
                <a:lnTo>
                  <a:pt x="37663" y="96692"/>
                </a:lnTo>
                <a:lnTo>
                  <a:pt x="64592" y="64238"/>
                </a:lnTo>
                <a:lnTo>
                  <a:pt x="97228" y="37459"/>
                </a:lnTo>
                <a:lnTo>
                  <a:pt x="134686" y="17237"/>
                </a:lnTo>
                <a:lnTo>
                  <a:pt x="176078" y="4456"/>
                </a:lnTo>
                <a:lnTo>
                  <a:pt x="220516" y="0"/>
                </a:lnTo>
                <a:lnTo>
                  <a:pt x="264955" y="4456"/>
                </a:lnTo>
                <a:lnTo>
                  <a:pt x="306347" y="17237"/>
                </a:lnTo>
                <a:lnTo>
                  <a:pt x="343804" y="37459"/>
                </a:lnTo>
                <a:lnTo>
                  <a:pt x="376441" y="64238"/>
                </a:lnTo>
                <a:lnTo>
                  <a:pt x="403369" y="96692"/>
                </a:lnTo>
                <a:lnTo>
                  <a:pt x="423702" y="133935"/>
                </a:lnTo>
                <a:lnTo>
                  <a:pt x="436553" y="175086"/>
                </a:lnTo>
                <a:lnTo>
                  <a:pt x="441033" y="219260"/>
                </a:lnTo>
                <a:lnTo>
                  <a:pt x="436553" y="263434"/>
                </a:lnTo>
                <a:lnTo>
                  <a:pt x="423702" y="304584"/>
                </a:lnTo>
                <a:lnTo>
                  <a:pt x="403369" y="341828"/>
                </a:lnTo>
                <a:lnTo>
                  <a:pt x="376441" y="374281"/>
                </a:lnTo>
                <a:lnTo>
                  <a:pt x="343804" y="401061"/>
                </a:lnTo>
                <a:lnTo>
                  <a:pt x="306347" y="421282"/>
                </a:lnTo>
                <a:lnTo>
                  <a:pt x="264955" y="434064"/>
                </a:lnTo>
                <a:lnTo>
                  <a:pt x="220516" y="438520"/>
                </a:lnTo>
                <a:lnTo>
                  <a:pt x="176078" y="434064"/>
                </a:lnTo>
                <a:lnTo>
                  <a:pt x="134686" y="421282"/>
                </a:lnTo>
                <a:lnTo>
                  <a:pt x="97228" y="401061"/>
                </a:lnTo>
                <a:lnTo>
                  <a:pt x="64592" y="374281"/>
                </a:lnTo>
                <a:lnTo>
                  <a:pt x="37663" y="341828"/>
                </a:lnTo>
                <a:lnTo>
                  <a:pt x="17330" y="304584"/>
                </a:lnTo>
                <a:lnTo>
                  <a:pt x="4480" y="263434"/>
                </a:lnTo>
                <a:lnTo>
                  <a:pt x="0" y="219260"/>
                </a:lnTo>
                <a:close/>
              </a:path>
            </a:pathLst>
          </a:custGeom>
          <a:ln w="10052">
            <a:solidFill>
              <a:srgbClr val="48A09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212358" y="4932079"/>
            <a:ext cx="150175" cy="0"/>
          </a:xfrm>
          <a:custGeom>
            <a:avLst/>
            <a:gdLst/>
            <a:ahLst/>
            <a:cxnLst/>
            <a:rect l="l" t="t" r="r" b="b"/>
            <a:pathLst>
              <a:path w="247650">
                <a:moveTo>
                  <a:pt x="0" y="0"/>
                </a:moveTo>
                <a:lnTo>
                  <a:pt x="247531" y="0"/>
                </a:lnTo>
              </a:path>
            </a:pathLst>
          </a:custGeom>
          <a:ln w="77903">
            <a:solidFill>
              <a:srgbClr val="48A09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503561" y="4011469"/>
          <a:ext cx="1608030" cy="2087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8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7200">
                <a:tc>
                  <a:txBody>
                    <a:bodyPr/>
                    <a:lstStyle/>
                    <a:p>
                      <a:pPr marL="126364" marR="118745" algn="ctr">
                        <a:lnSpc>
                          <a:spcPts val="2020"/>
                        </a:lnSpc>
                        <a:spcBef>
                          <a:spcPts val="175"/>
                        </a:spcBef>
                      </a:pPr>
                      <a:r>
                        <a:rPr sz="1200" b="1" spc="-20" dirty="0">
                          <a:solidFill>
                            <a:srgbClr val="77C13E"/>
                          </a:solidFill>
                          <a:latin typeface="Arial"/>
                          <a:cs typeface="Arial"/>
                        </a:rPr>
                        <a:t>TOTAL</a:t>
                      </a:r>
                      <a:r>
                        <a:rPr sz="1200" b="1" spc="-190" dirty="0">
                          <a:solidFill>
                            <a:srgbClr val="77C13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rgbClr val="77C13E"/>
                          </a:solidFill>
                          <a:latin typeface="Arial"/>
                          <a:cs typeface="Arial"/>
                        </a:rPr>
                        <a:t>ASPIRATION  </a:t>
                      </a:r>
                      <a:r>
                        <a:rPr sz="1200" b="1" spc="15" dirty="0">
                          <a:solidFill>
                            <a:srgbClr val="77C13E"/>
                          </a:solidFill>
                          <a:latin typeface="Arial"/>
                          <a:cs typeface="Arial"/>
                        </a:rPr>
                        <a:t>FULFILLMENT  ENERGY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477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6814">
                <a:tc>
                  <a:txBody>
                    <a:bodyPr/>
                    <a:lstStyle/>
                    <a:p>
                      <a:pPr marL="314960" marR="306705" indent="5715" algn="ctr">
                        <a:lnSpc>
                          <a:spcPts val="2020"/>
                        </a:lnSpc>
                        <a:spcBef>
                          <a:spcPts val="1290"/>
                        </a:spcBef>
                      </a:pPr>
                      <a:r>
                        <a:rPr sz="1200" b="1" spc="-20" dirty="0">
                          <a:solidFill>
                            <a:srgbClr val="48A09F"/>
                          </a:solidFill>
                          <a:latin typeface="Arial"/>
                          <a:cs typeface="Arial"/>
                        </a:rPr>
                        <a:t>TOTAL  </a:t>
                      </a:r>
                      <a:r>
                        <a:rPr sz="1200" b="1" dirty="0">
                          <a:solidFill>
                            <a:srgbClr val="48A09F"/>
                          </a:solidFill>
                          <a:latin typeface="Arial"/>
                          <a:cs typeface="Arial"/>
                        </a:rPr>
                        <a:t>FRUSTRATION  </a:t>
                      </a:r>
                      <a:r>
                        <a:rPr sz="1200" b="1" spc="15" dirty="0">
                          <a:solidFill>
                            <a:srgbClr val="48A09F"/>
                          </a:solidFill>
                          <a:latin typeface="Arial"/>
                          <a:cs typeface="Arial"/>
                        </a:rPr>
                        <a:t>RELIEF</a:t>
                      </a:r>
                      <a:r>
                        <a:rPr sz="1200" b="1" spc="-80" dirty="0">
                          <a:solidFill>
                            <a:srgbClr val="48A09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15" dirty="0">
                          <a:solidFill>
                            <a:srgbClr val="48A09F"/>
                          </a:solidFill>
                          <a:latin typeface="Arial"/>
                          <a:cs typeface="Arial"/>
                        </a:rPr>
                        <a:t>ENERGY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99347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2627563" y="5320312"/>
          <a:ext cx="1829826" cy="691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6687">
                <a:tc>
                  <a:txBody>
                    <a:bodyPr/>
                    <a:lstStyle/>
                    <a:p>
                      <a:pPr marL="127000">
                        <a:lnSpc>
                          <a:spcPts val="3120"/>
                        </a:lnSpc>
                      </a:pPr>
                      <a:r>
                        <a:rPr sz="1600" b="1" spc="-15" dirty="0">
                          <a:solidFill>
                            <a:srgbClr val="686E76"/>
                          </a:solidFill>
                          <a:latin typeface="Arial"/>
                          <a:cs typeface="Arial"/>
                        </a:rPr>
                        <a:t>6675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51765">
                        <a:lnSpc>
                          <a:spcPts val="2690"/>
                        </a:lnSpc>
                        <a:spcBef>
                          <a:spcPts val="20"/>
                        </a:spcBef>
                      </a:pPr>
                      <a:r>
                        <a:rPr sz="1400" i="1" dirty="0">
                          <a:solidFill>
                            <a:srgbClr val="686E76"/>
                          </a:solidFill>
                          <a:latin typeface="Arial"/>
                          <a:cs typeface="Arial"/>
                        </a:rPr>
                        <a:t>(+48)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7540">
                        <a:lnSpc>
                          <a:spcPts val="2925"/>
                        </a:lnSpc>
                      </a:pPr>
                      <a:r>
                        <a:rPr sz="1600" b="1" spc="-15" dirty="0">
                          <a:solidFill>
                            <a:srgbClr val="686E76"/>
                          </a:solidFill>
                          <a:latin typeface="Arial"/>
                          <a:cs typeface="Arial"/>
                        </a:rPr>
                        <a:t>7866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object 31"/>
          <p:cNvSpPr txBox="1"/>
          <p:nvPr/>
        </p:nvSpPr>
        <p:spPr>
          <a:xfrm>
            <a:off x="5900942" y="2152499"/>
            <a:ext cx="5657754" cy="253167"/>
          </a:xfrm>
          <a:prstGeom prst="rect">
            <a:avLst/>
          </a:prstGeom>
          <a:solidFill>
            <a:srgbClr val="C5D2D2"/>
          </a:solidFill>
        </p:spPr>
        <p:txBody>
          <a:bodyPr vert="horz" wrap="square" lIns="0" tIns="38121" rIns="0" bIns="0" rtlCol="0">
            <a:spAutoFit/>
          </a:bodyPr>
          <a:lstStyle/>
          <a:p>
            <a:pPr marL="291879" defTabSz="554492">
              <a:spcBef>
                <a:spcPts val="300"/>
              </a:spcBef>
            </a:pPr>
            <a:r>
              <a:rPr sz="1395" b="1" spc="-18" dirty="0">
                <a:solidFill>
                  <a:srgbClr val="FFFFFF"/>
                </a:solidFill>
                <a:latin typeface="Arial"/>
                <a:cs typeface="Arial"/>
              </a:rPr>
              <a:t>MOTIVATIONAL </a:t>
            </a:r>
            <a:r>
              <a:rPr sz="1395" b="1" dirty="0">
                <a:solidFill>
                  <a:srgbClr val="FFFFFF"/>
                </a:solidFill>
                <a:latin typeface="Arial"/>
                <a:cs typeface="Arial"/>
              </a:rPr>
              <a:t>DOMAINS WITH MOST SIGNIFICANT</a:t>
            </a:r>
            <a:r>
              <a:rPr sz="1395" b="1" spc="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b="1" dirty="0">
                <a:solidFill>
                  <a:srgbClr val="FFFFFF"/>
                </a:solidFill>
                <a:latin typeface="Arial"/>
                <a:cs typeface="Arial"/>
              </a:rPr>
              <a:t>GAINS</a:t>
            </a:r>
            <a:endParaRPr sz="1395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8692" y="796870"/>
            <a:ext cx="11514586" cy="1106944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6604" defTabSz="554492">
              <a:spcBef>
                <a:spcPts val="76"/>
              </a:spcBef>
            </a:pPr>
            <a:r>
              <a:rPr sz="1880" b="1" i="1" spc="-52" dirty="0">
                <a:solidFill>
                  <a:srgbClr val="2C3939"/>
                </a:solidFill>
                <a:latin typeface="Arial"/>
                <a:cs typeface="Arial"/>
              </a:rPr>
              <a:t>(Among </a:t>
            </a:r>
            <a:r>
              <a:rPr sz="1880" b="1" i="1" spc="-49" dirty="0">
                <a:solidFill>
                  <a:srgbClr val="2C3939"/>
                </a:solidFill>
                <a:latin typeface="Arial"/>
                <a:cs typeface="Arial"/>
              </a:rPr>
              <a:t>Brand</a:t>
            </a:r>
            <a:r>
              <a:rPr sz="1880" b="1" i="1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880" b="1" i="1" spc="-61" dirty="0">
                <a:solidFill>
                  <a:srgbClr val="2C3939"/>
                </a:solidFill>
                <a:latin typeface="Arial"/>
                <a:cs typeface="Arial"/>
              </a:rPr>
              <a:t>Targets)</a:t>
            </a:r>
            <a:endParaRPr sz="1880">
              <a:solidFill>
                <a:prstClr val="black"/>
              </a:solidFill>
              <a:latin typeface="Arial"/>
              <a:cs typeface="Arial"/>
            </a:endParaRPr>
          </a:p>
          <a:p>
            <a:pPr marL="7701" marR="3081" defTabSz="554492">
              <a:lnSpc>
                <a:spcPts val="1510"/>
              </a:lnSpc>
              <a:spcBef>
                <a:spcPts val="1762"/>
              </a:spcBef>
              <a:tabLst>
                <a:tab pos="696581" algn="l"/>
              </a:tabLst>
            </a:pPr>
            <a:r>
              <a:rPr sz="1395" dirty="0">
                <a:solidFill>
                  <a:srgbClr val="2C3939"/>
                </a:solidFill>
                <a:latin typeface="Arial"/>
                <a:cs typeface="Arial"/>
              </a:rPr>
              <a:t>Cayman Jack has improved on emotional connection with consumers in general, and forges a significantly stronger connection </a:t>
            </a:r>
            <a:r>
              <a:rPr sz="1395" spc="21" dirty="0">
                <a:solidFill>
                  <a:srgbClr val="2C3939"/>
                </a:solidFill>
                <a:latin typeface="Arial"/>
                <a:cs typeface="Arial"/>
              </a:rPr>
              <a:t>with </a:t>
            </a:r>
            <a:r>
              <a:rPr sz="1395" dirty="0">
                <a:solidFill>
                  <a:srgbClr val="2C3939"/>
                </a:solidFill>
                <a:latin typeface="Arial"/>
                <a:cs typeface="Arial"/>
              </a:rPr>
              <a:t>the brand  targets.	The “Premier Prepared Cocktail” campaign seems to be driving a stronger sense that these beverages are </a:t>
            </a:r>
            <a:r>
              <a:rPr sz="1395" b="1" dirty="0">
                <a:solidFill>
                  <a:srgbClr val="2C3939"/>
                </a:solidFill>
                <a:latin typeface="Arial"/>
                <a:cs typeface="Arial"/>
              </a:rPr>
              <a:t>“better for </a:t>
            </a:r>
            <a:r>
              <a:rPr sz="1395" b="1" spc="-3" dirty="0">
                <a:solidFill>
                  <a:srgbClr val="2C3939"/>
                </a:solidFill>
                <a:latin typeface="Arial"/>
                <a:cs typeface="Arial"/>
              </a:rPr>
              <a:t>you” </a:t>
            </a:r>
            <a:r>
              <a:rPr sz="1395" dirty="0">
                <a:solidFill>
                  <a:srgbClr val="2C3939"/>
                </a:solidFill>
                <a:latin typeface="Arial"/>
                <a:cs typeface="Arial"/>
              </a:rPr>
              <a:t>(from natural  ingredients) and </a:t>
            </a:r>
            <a:r>
              <a:rPr sz="1395" b="1" dirty="0">
                <a:solidFill>
                  <a:srgbClr val="2C3939"/>
                </a:solidFill>
                <a:latin typeface="Arial"/>
                <a:cs typeface="Arial"/>
              </a:rPr>
              <a:t>“more </a:t>
            </a:r>
            <a:r>
              <a:rPr sz="1395" b="1" spc="-3" dirty="0">
                <a:solidFill>
                  <a:srgbClr val="2C3939"/>
                </a:solidFill>
                <a:latin typeface="Arial"/>
                <a:cs typeface="Arial"/>
              </a:rPr>
              <a:t>enjoyable” </a:t>
            </a:r>
            <a:r>
              <a:rPr sz="1395" dirty="0">
                <a:solidFill>
                  <a:srgbClr val="2C3939"/>
                </a:solidFill>
                <a:latin typeface="Arial"/>
                <a:cs typeface="Arial"/>
              </a:rPr>
              <a:t>(from premium</a:t>
            </a:r>
            <a:r>
              <a:rPr sz="1395" spc="85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395" dirty="0">
                <a:solidFill>
                  <a:srgbClr val="2C3939"/>
                </a:solidFill>
                <a:latin typeface="Arial"/>
                <a:cs typeface="Arial"/>
              </a:rPr>
              <a:t>ingredients).</a:t>
            </a:r>
            <a:endParaRPr sz="1395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637092" y="4033745"/>
            <a:ext cx="978834" cy="724306"/>
          </a:xfrm>
          <a:custGeom>
            <a:avLst/>
            <a:gdLst/>
            <a:ahLst/>
            <a:cxnLst/>
            <a:rect l="l" t="t" r="r" b="b"/>
            <a:pathLst>
              <a:path w="1614169" h="1194434">
                <a:moveTo>
                  <a:pt x="1518383" y="573280"/>
                </a:moveTo>
                <a:lnTo>
                  <a:pt x="0" y="573280"/>
                </a:lnTo>
                <a:lnTo>
                  <a:pt x="0" y="1194309"/>
                </a:lnTo>
                <a:lnTo>
                  <a:pt x="47747" y="1194309"/>
                </a:lnTo>
                <a:lnTo>
                  <a:pt x="47747" y="621028"/>
                </a:lnTo>
                <a:lnTo>
                  <a:pt x="23873" y="621028"/>
                </a:lnTo>
                <a:lnTo>
                  <a:pt x="47747" y="597154"/>
                </a:lnTo>
                <a:lnTo>
                  <a:pt x="1518383" y="597154"/>
                </a:lnTo>
                <a:lnTo>
                  <a:pt x="1518383" y="573280"/>
                </a:lnTo>
                <a:close/>
              </a:path>
              <a:path w="1614169" h="1194434">
                <a:moveTo>
                  <a:pt x="47747" y="597154"/>
                </a:moveTo>
                <a:lnTo>
                  <a:pt x="23873" y="621028"/>
                </a:lnTo>
                <a:lnTo>
                  <a:pt x="47747" y="621028"/>
                </a:lnTo>
                <a:lnTo>
                  <a:pt x="47747" y="597154"/>
                </a:lnTo>
                <a:close/>
              </a:path>
              <a:path w="1614169" h="1194434">
                <a:moveTo>
                  <a:pt x="1566130" y="573280"/>
                </a:moveTo>
                <a:lnTo>
                  <a:pt x="1542256" y="573280"/>
                </a:lnTo>
                <a:lnTo>
                  <a:pt x="1518383" y="597154"/>
                </a:lnTo>
                <a:lnTo>
                  <a:pt x="47747" y="597154"/>
                </a:lnTo>
                <a:lnTo>
                  <a:pt x="47747" y="621028"/>
                </a:lnTo>
                <a:lnTo>
                  <a:pt x="1566130" y="621028"/>
                </a:lnTo>
                <a:lnTo>
                  <a:pt x="1566130" y="573280"/>
                </a:lnTo>
                <a:close/>
              </a:path>
              <a:path w="1614169" h="1194434">
                <a:moveTo>
                  <a:pt x="1566130" y="119368"/>
                </a:moveTo>
                <a:lnTo>
                  <a:pt x="1518383" y="119368"/>
                </a:lnTo>
                <a:lnTo>
                  <a:pt x="1518383" y="597154"/>
                </a:lnTo>
                <a:lnTo>
                  <a:pt x="1542256" y="573280"/>
                </a:lnTo>
                <a:lnTo>
                  <a:pt x="1566130" y="573280"/>
                </a:lnTo>
                <a:lnTo>
                  <a:pt x="1566130" y="119368"/>
                </a:lnTo>
                <a:close/>
              </a:path>
              <a:path w="1614169" h="1194434">
                <a:moveTo>
                  <a:pt x="1542256" y="0"/>
                </a:moveTo>
                <a:lnTo>
                  <a:pt x="1470635" y="143241"/>
                </a:lnTo>
                <a:lnTo>
                  <a:pt x="1518383" y="143241"/>
                </a:lnTo>
                <a:lnTo>
                  <a:pt x="1518383" y="119368"/>
                </a:lnTo>
                <a:lnTo>
                  <a:pt x="1601940" y="119368"/>
                </a:lnTo>
                <a:lnTo>
                  <a:pt x="1542256" y="0"/>
                </a:lnTo>
                <a:close/>
              </a:path>
              <a:path w="1614169" h="1194434">
                <a:moveTo>
                  <a:pt x="1601940" y="119368"/>
                </a:moveTo>
                <a:lnTo>
                  <a:pt x="1566130" y="119368"/>
                </a:lnTo>
                <a:lnTo>
                  <a:pt x="1566130" y="143241"/>
                </a:lnTo>
                <a:lnTo>
                  <a:pt x="1613877" y="143241"/>
                </a:lnTo>
                <a:lnTo>
                  <a:pt x="1601940" y="119368"/>
                </a:lnTo>
                <a:close/>
              </a:path>
            </a:pathLst>
          </a:custGeom>
          <a:solidFill>
            <a:srgbClr val="C5D2D2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931093" y="4032982"/>
            <a:ext cx="1735486" cy="724692"/>
          </a:xfrm>
          <a:custGeom>
            <a:avLst/>
            <a:gdLst/>
            <a:ahLst/>
            <a:cxnLst/>
            <a:rect l="l" t="t" r="r" b="b"/>
            <a:pathLst>
              <a:path w="2861944" h="1195070">
                <a:moveTo>
                  <a:pt x="2813526" y="597573"/>
                </a:moveTo>
                <a:lnTo>
                  <a:pt x="2813526" y="1195042"/>
                </a:lnTo>
                <a:lnTo>
                  <a:pt x="2861378" y="1195042"/>
                </a:lnTo>
                <a:lnTo>
                  <a:pt x="2861282" y="621447"/>
                </a:lnTo>
                <a:lnTo>
                  <a:pt x="2837400" y="621447"/>
                </a:lnTo>
                <a:lnTo>
                  <a:pt x="2813526" y="597573"/>
                </a:lnTo>
                <a:close/>
              </a:path>
              <a:path w="2861944" h="1195070">
                <a:moveTo>
                  <a:pt x="95494" y="119368"/>
                </a:moveTo>
                <a:lnTo>
                  <a:pt x="47747" y="119368"/>
                </a:lnTo>
                <a:lnTo>
                  <a:pt x="47747" y="621447"/>
                </a:lnTo>
                <a:lnTo>
                  <a:pt x="2813526" y="621447"/>
                </a:lnTo>
                <a:lnTo>
                  <a:pt x="2813526" y="597573"/>
                </a:lnTo>
                <a:lnTo>
                  <a:pt x="95494" y="597573"/>
                </a:lnTo>
                <a:lnTo>
                  <a:pt x="71620" y="573699"/>
                </a:lnTo>
                <a:lnTo>
                  <a:pt x="95494" y="573699"/>
                </a:lnTo>
                <a:lnTo>
                  <a:pt x="95494" y="119368"/>
                </a:lnTo>
                <a:close/>
              </a:path>
              <a:path w="2861944" h="1195070">
                <a:moveTo>
                  <a:pt x="2861274" y="573699"/>
                </a:moveTo>
                <a:lnTo>
                  <a:pt x="95494" y="573699"/>
                </a:lnTo>
                <a:lnTo>
                  <a:pt x="95494" y="597573"/>
                </a:lnTo>
                <a:lnTo>
                  <a:pt x="2813526" y="597573"/>
                </a:lnTo>
                <a:lnTo>
                  <a:pt x="2837400" y="621447"/>
                </a:lnTo>
                <a:lnTo>
                  <a:pt x="2861282" y="621447"/>
                </a:lnTo>
                <a:lnTo>
                  <a:pt x="2861274" y="573699"/>
                </a:lnTo>
                <a:close/>
              </a:path>
              <a:path w="2861944" h="1195070">
                <a:moveTo>
                  <a:pt x="95494" y="573699"/>
                </a:moveTo>
                <a:lnTo>
                  <a:pt x="71620" y="573699"/>
                </a:lnTo>
                <a:lnTo>
                  <a:pt x="95494" y="597573"/>
                </a:lnTo>
                <a:lnTo>
                  <a:pt x="95494" y="573699"/>
                </a:lnTo>
                <a:close/>
              </a:path>
              <a:path w="2861944" h="1195070">
                <a:moveTo>
                  <a:pt x="71620" y="0"/>
                </a:moveTo>
                <a:lnTo>
                  <a:pt x="0" y="143241"/>
                </a:lnTo>
                <a:lnTo>
                  <a:pt x="47747" y="143241"/>
                </a:lnTo>
                <a:lnTo>
                  <a:pt x="47747" y="119368"/>
                </a:lnTo>
                <a:lnTo>
                  <a:pt x="131304" y="119368"/>
                </a:lnTo>
                <a:lnTo>
                  <a:pt x="71620" y="0"/>
                </a:lnTo>
                <a:close/>
              </a:path>
              <a:path w="2861944" h="1195070">
                <a:moveTo>
                  <a:pt x="131304" y="119368"/>
                </a:moveTo>
                <a:lnTo>
                  <a:pt x="95494" y="119368"/>
                </a:lnTo>
                <a:lnTo>
                  <a:pt x="95494" y="143241"/>
                </a:lnTo>
                <a:lnTo>
                  <a:pt x="143241" y="143241"/>
                </a:lnTo>
                <a:lnTo>
                  <a:pt x="131304" y="119368"/>
                </a:lnTo>
                <a:close/>
              </a:path>
            </a:pathLst>
          </a:custGeom>
          <a:solidFill>
            <a:srgbClr val="C5D2D2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256660" y="256775"/>
            <a:ext cx="1842387" cy="9577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402845" y="2968543"/>
            <a:ext cx="811473" cy="4221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38146" y="2687385"/>
            <a:ext cx="736040" cy="7238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191895" y="2464896"/>
            <a:ext cx="727659" cy="7261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7577287" y="2601243"/>
          <a:ext cx="1019651" cy="1327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9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636">
                <a:tc>
                  <a:txBody>
                    <a:bodyPr/>
                    <a:lstStyle/>
                    <a:p>
                      <a:pPr marL="635" algn="ctr">
                        <a:lnSpc>
                          <a:spcPts val="2180"/>
                        </a:lnSpc>
                      </a:pPr>
                      <a:r>
                        <a:rPr sz="1200" b="1" spc="15" dirty="0">
                          <a:solidFill>
                            <a:srgbClr val="686E76"/>
                          </a:solidFill>
                          <a:latin typeface="Arial"/>
                          <a:cs typeface="Arial"/>
                        </a:rPr>
                        <a:t>Loving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7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000" b="1" spc="-25" dirty="0">
                          <a:solidFill>
                            <a:srgbClr val="686E76"/>
                          </a:solidFill>
                          <a:latin typeface="Arial"/>
                          <a:cs typeface="Arial"/>
                        </a:rPr>
                        <a:t>Taken </a:t>
                      </a:r>
                      <a:r>
                        <a:rPr sz="1000" b="1" dirty="0">
                          <a:solidFill>
                            <a:srgbClr val="686E76"/>
                          </a:solidFill>
                          <a:latin typeface="Arial"/>
                          <a:cs typeface="Arial"/>
                        </a:rPr>
                        <a:t>care</a:t>
                      </a:r>
                      <a:r>
                        <a:rPr sz="1000" b="1" spc="-45" dirty="0">
                          <a:solidFill>
                            <a:srgbClr val="686E7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dirty="0">
                          <a:solidFill>
                            <a:srgbClr val="686E76"/>
                          </a:solidFill>
                          <a:latin typeface="Arial"/>
                          <a:cs typeface="Arial"/>
                        </a:rPr>
                        <a:t>of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5834" marB="0"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7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900" b="1" spc="10" dirty="0">
                          <a:solidFill>
                            <a:srgbClr val="686E76"/>
                          </a:solidFill>
                          <a:latin typeface="Arial"/>
                          <a:cs typeface="Arial"/>
                        </a:rPr>
                        <a:t>Affectionate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6616" marB="0"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7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800" b="1" spc="5" dirty="0">
                          <a:solidFill>
                            <a:srgbClr val="686E76"/>
                          </a:solidFill>
                          <a:latin typeface="Arial"/>
                          <a:cs typeface="Arial"/>
                        </a:rPr>
                        <a:t>Nurturing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3932" marB="0"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700" b="1" dirty="0">
                          <a:solidFill>
                            <a:srgbClr val="686E76"/>
                          </a:solidFill>
                          <a:latin typeface="Arial"/>
                          <a:cs typeface="Arial"/>
                        </a:rPr>
                        <a:t>Supportive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0093" marB="0"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8978443" y="2544902"/>
            <a:ext cx="1188636" cy="1487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10167842" y="2619657"/>
          <a:ext cx="1019651" cy="1327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9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636">
                <a:tc>
                  <a:txBody>
                    <a:bodyPr/>
                    <a:lstStyle/>
                    <a:p>
                      <a:pPr marL="1905" algn="ctr">
                        <a:lnSpc>
                          <a:spcPts val="2180"/>
                        </a:lnSpc>
                      </a:pPr>
                      <a:r>
                        <a:rPr sz="1200" b="1" spc="10" dirty="0">
                          <a:solidFill>
                            <a:srgbClr val="686E76"/>
                          </a:solidFill>
                          <a:latin typeface="Arial"/>
                          <a:cs typeface="Arial"/>
                        </a:rPr>
                        <a:t>Adventurous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7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000" b="1" dirty="0">
                          <a:solidFill>
                            <a:srgbClr val="686E76"/>
                          </a:solidFill>
                          <a:latin typeface="Arial"/>
                          <a:cs typeface="Arial"/>
                        </a:rPr>
                        <a:t>Enthusiastic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5834" marB="0"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7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900" b="1" spc="5" dirty="0">
                          <a:solidFill>
                            <a:srgbClr val="686E76"/>
                          </a:solidFill>
                          <a:latin typeface="Arial"/>
                          <a:cs typeface="Arial"/>
                        </a:rPr>
                        <a:t>Involved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6616" marB="0"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7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800" b="1" spc="5" dirty="0">
                          <a:solidFill>
                            <a:srgbClr val="686E76"/>
                          </a:solidFill>
                          <a:latin typeface="Arial"/>
                          <a:cs typeface="Arial"/>
                        </a:rPr>
                        <a:t>In </a:t>
                      </a:r>
                      <a:r>
                        <a:rPr sz="800" b="1" dirty="0">
                          <a:solidFill>
                            <a:srgbClr val="686E76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800" b="1" spc="5" dirty="0">
                          <a:solidFill>
                            <a:srgbClr val="686E76"/>
                          </a:solidFill>
                          <a:latin typeface="Arial"/>
                          <a:cs typeface="Arial"/>
                        </a:rPr>
                        <a:t> moment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3932" marB="0"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700" b="1" dirty="0">
                          <a:solidFill>
                            <a:srgbClr val="686E76"/>
                          </a:solidFill>
                          <a:latin typeface="Arial"/>
                          <a:cs typeface="Arial"/>
                        </a:rPr>
                        <a:t>In the</a:t>
                      </a:r>
                      <a:r>
                        <a:rPr sz="700" b="1" spc="-40" dirty="0">
                          <a:solidFill>
                            <a:srgbClr val="686E7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dirty="0">
                          <a:solidFill>
                            <a:srgbClr val="686E76"/>
                          </a:solidFill>
                          <a:latin typeface="Arial"/>
                          <a:cs typeface="Arial"/>
                        </a:rPr>
                        <a:t>zone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0093" marB="0"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5" name="object 45"/>
          <p:cNvSpPr/>
          <p:nvPr/>
        </p:nvSpPr>
        <p:spPr>
          <a:xfrm>
            <a:off x="6567645" y="4814740"/>
            <a:ext cx="2057255" cy="11817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558120" y="4805215"/>
            <a:ext cx="2076653" cy="1201016"/>
          </a:xfrm>
          <a:custGeom>
            <a:avLst/>
            <a:gdLst/>
            <a:ahLst/>
            <a:cxnLst/>
            <a:rect l="l" t="t" r="r" b="b"/>
            <a:pathLst>
              <a:path w="3424555" h="1980565">
                <a:moveTo>
                  <a:pt x="0" y="1980253"/>
                </a:moveTo>
                <a:lnTo>
                  <a:pt x="3423979" y="1980253"/>
                </a:lnTo>
                <a:lnTo>
                  <a:pt x="3423979" y="0"/>
                </a:lnTo>
                <a:lnTo>
                  <a:pt x="0" y="0"/>
                </a:lnTo>
                <a:lnTo>
                  <a:pt x="0" y="1980253"/>
                </a:lnTo>
                <a:close/>
              </a:path>
            </a:pathLst>
          </a:custGeom>
          <a:ln w="31412">
            <a:solidFill>
              <a:srgbClr val="686E76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694237" y="4814739"/>
            <a:ext cx="2051922" cy="1180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684713" y="4805216"/>
            <a:ext cx="2071262" cy="1199476"/>
          </a:xfrm>
          <a:custGeom>
            <a:avLst/>
            <a:gdLst/>
            <a:ahLst/>
            <a:cxnLst/>
            <a:rect l="l" t="t" r="r" b="b"/>
            <a:pathLst>
              <a:path w="3415665" h="1978025">
                <a:moveTo>
                  <a:pt x="0" y="1977740"/>
                </a:moveTo>
                <a:lnTo>
                  <a:pt x="3415183" y="1977740"/>
                </a:lnTo>
                <a:lnTo>
                  <a:pt x="3415183" y="0"/>
                </a:lnTo>
                <a:lnTo>
                  <a:pt x="0" y="0"/>
                </a:lnTo>
                <a:lnTo>
                  <a:pt x="0" y="1977740"/>
                </a:lnTo>
                <a:close/>
              </a:path>
            </a:pathLst>
          </a:custGeom>
          <a:ln w="31412">
            <a:solidFill>
              <a:srgbClr val="686E76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xfrm>
            <a:off x="7232034" y="3911817"/>
            <a:ext cx="10485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403" defTabSz="554492">
              <a:lnSpc>
                <a:spcPts val="1167"/>
              </a:lnSpc>
            </a:pPr>
            <a:fld id="{81D60167-4931-47E6-BA6A-407CBD079E47}" type="slidenum">
              <a:rPr dirty="0"/>
              <a:pPr marL="15403" defTabSz="554492">
                <a:lnSpc>
                  <a:spcPts val="1167"/>
                </a:lnSpc>
              </a:pPr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1028" y="1145205"/>
            <a:ext cx="3546445" cy="365865"/>
          </a:xfrm>
          <a:prstGeom prst="rect">
            <a:avLst/>
          </a:prstGeom>
          <a:solidFill>
            <a:srgbClr val="77C13E"/>
          </a:solidFill>
        </p:spPr>
        <p:txBody>
          <a:bodyPr vert="horz" wrap="square" lIns="0" tIns="29650" rIns="0" bIns="0" rtlCol="0">
            <a:spAutoFit/>
          </a:bodyPr>
          <a:lstStyle/>
          <a:p>
            <a:pPr marL="786686" defTabSz="554492">
              <a:spcBef>
                <a:spcPts val="233"/>
              </a:spcBef>
            </a:pPr>
            <a:r>
              <a:rPr sz="2183" b="1" spc="12" dirty="0">
                <a:solidFill>
                  <a:srgbClr val="465C5C"/>
                </a:solidFill>
                <a:latin typeface="Arial"/>
                <a:cs typeface="Arial"/>
              </a:rPr>
              <a:t>NURTURANCE</a:t>
            </a:r>
            <a:endParaRPr sz="218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1428" y="1145205"/>
            <a:ext cx="3547215" cy="365865"/>
          </a:xfrm>
          <a:prstGeom prst="rect">
            <a:avLst/>
          </a:prstGeom>
          <a:solidFill>
            <a:srgbClr val="77C13E"/>
          </a:solidFill>
        </p:spPr>
        <p:txBody>
          <a:bodyPr vert="horz" wrap="square" lIns="0" tIns="29650" rIns="0" bIns="0" rtlCol="0">
            <a:spAutoFit/>
          </a:bodyPr>
          <a:lstStyle/>
          <a:p>
            <a:pPr marL="771283" defTabSz="554492">
              <a:spcBef>
                <a:spcPts val="233"/>
              </a:spcBef>
            </a:pPr>
            <a:r>
              <a:rPr sz="2183" b="1" spc="12" dirty="0">
                <a:solidFill>
                  <a:srgbClr val="465C5C"/>
                </a:solidFill>
                <a:latin typeface="Arial"/>
                <a:cs typeface="Arial"/>
              </a:rPr>
              <a:t>ENGAGEMENT</a:t>
            </a:r>
            <a:endParaRPr sz="218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6105" y="467309"/>
            <a:ext cx="5591523" cy="422954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  <a:tabLst>
                <a:tab pos="2497910" algn="l"/>
              </a:tabLst>
            </a:pPr>
            <a:r>
              <a:rPr spc="-67" dirty="0"/>
              <a:t>Top</a:t>
            </a:r>
            <a:r>
              <a:rPr spc="3" dirty="0"/>
              <a:t> </a:t>
            </a:r>
            <a:r>
              <a:rPr dirty="0"/>
              <a:t>Image</a:t>
            </a:r>
            <a:r>
              <a:rPr spc="6" dirty="0"/>
              <a:t> </a:t>
            </a:r>
            <a:r>
              <a:rPr spc="-3" dirty="0"/>
              <a:t>and	</a:t>
            </a:r>
            <a:r>
              <a:rPr spc="-12" dirty="0"/>
              <a:t>Word</a:t>
            </a:r>
            <a:r>
              <a:rPr spc="-149" dirty="0"/>
              <a:t> </a:t>
            </a:r>
            <a:r>
              <a:rPr spc="-3" dirty="0"/>
              <a:t>Associations</a:t>
            </a:r>
          </a:p>
        </p:txBody>
      </p:sp>
      <p:sp>
        <p:nvSpPr>
          <p:cNvPr id="5" name="object 5"/>
          <p:cNvSpPr/>
          <p:nvPr/>
        </p:nvSpPr>
        <p:spPr>
          <a:xfrm>
            <a:off x="2477515" y="1619136"/>
            <a:ext cx="3133886" cy="31399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07059" y="1604660"/>
            <a:ext cx="3115599" cy="3123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232034" y="3911817"/>
            <a:ext cx="10485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403" defTabSz="554492">
              <a:lnSpc>
                <a:spcPts val="1167"/>
              </a:lnSpc>
            </a:pPr>
            <a:fld id="{81D60167-4931-47E6-BA6A-407CBD079E47}" type="slidenum">
              <a:rPr dirty="0"/>
              <a:pPr marL="15403" defTabSz="554492">
                <a:lnSpc>
                  <a:spcPts val="1167"/>
                </a:lnSpc>
              </a:pPr>
              <a:t>36</a:t>
            </a:fld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10A057-C212-431D-96D1-E1DE66E62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906" y="4867183"/>
            <a:ext cx="5791200" cy="18002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3600354" cy="6857615"/>
          </a:xfrm>
          <a:custGeom>
            <a:avLst/>
            <a:gdLst/>
            <a:ahLst/>
            <a:cxnLst/>
            <a:rect l="l" t="t" r="r" b="b"/>
            <a:pathLst>
              <a:path w="5937250" h="11308715">
                <a:moveTo>
                  <a:pt x="0" y="11308556"/>
                </a:moveTo>
                <a:lnTo>
                  <a:pt x="5936992" y="11308556"/>
                </a:lnTo>
                <a:lnTo>
                  <a:pt x="5936992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9974" y="358496"/>
            <a:ext cx="678484" cy="5006"/>
          </a:xfrm>
          <a:custGeom>
            <a:avLst/>
            <a:gdLst/>
            <a:ahLst/>
            <a:cxnLst/>
            <a:rect l="l" t="t" r="r" b="b"/>
            <a:pathLst>
              <a:path w="1118870" h="8254">
                <a:moveTo>
                  <a:pt x="0" y="8062"/>
                </a:moveTo>
                <a:lnTo>
                  <a:pt x="1118290" y="0"/>
                </a:lnTo>
              </a:path>
            </a:pathLst>
          </a:custGeom>
          <a:ln w="94237">
            <a:solidFill>
              <a:srgbClr val="F62E05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40447" y="6458578"/>
            <a:ext cx="142089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554492">
              <a:lnSpc>
                <a:spcPts val="1107"/>
              </a:lnSpc>
            </a:pPr>
            <a:r>
              <a:rPr sz="1001" dirty="0">
                <a:solidFill>
                  <a:srgbClr val="7E7E7E"/>
                </a:solidFill>
                <a:latin typeface="Arial"/>
                <a:cs typeface="Arial"/>
              </a:rPr>
              <a:t>91</a:t>
            </a:r>
            <a:endParaRPr sz="10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9593" y="6427019"/>
            <a:ext cx="623272" cy="1821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00625" y="0"/>
            <a:ext cx="8591176" cy="6857615"/>
          </a:xfrm>
          <a:custGeom>
            <a:avLst/>
            <a:gdLst/>
            <a:ahLst/>
            <a:cxnLst/>
            <a:rect l="l" t="t" r="r" b="b"/>
            <a:pathLst>
              <a:path w="14167485" h="11308715">
                <a:moveTo>
                  <a:pt x="14167107" y="0"/>
                </a:moveTo>
                <a:lnTo>
                  <a:pt x="0" y="0"/>
                </a:lnTo>
                <a:lnTo>
                  <a:pt x="0" y="11308553"/>
                </a:lnTo>
                <a:lnTo>
                  <a:pt x="14167107" y="11308553"/>
                </a:lnTo>
                <a:lnTo>
                  <a:pt x="141671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32746" y="6438823"/>
            <a:ext cx="157491" cy="161793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001" dirty="0">
                <a:solidFill>
                  <a:srgbClr val="7E7E7E"/>
                </a:solidFill>
                <a:latin typeface="Arial"/>
                <a:cs typeface="Arial"/>
              </a:rPr>
              <a:t>91</a:t>
            </a:r>
            <a:endParaRPr sz="10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7609" y="427497"/>
            <a:ext cx="2769384" cy="934627"/>
          </a:xfrm>
          <a:prstGeom prst="rect">
            <a:avLst/>
          </a:prstGeom>
        </p:spPr>
        <p:txBody>
          <a:bodyPr vert="horz" wrap="square" lIns="0" tIns="49288" rIns="0" bIns="0" rtlCol="0">
            <a:spAutoFit/>
          </a:bodyPr>
          <a:lstStyle/>
          <a:p>
            <a:pPr marL="7701" marR="1012718">
              <a:lnSpc>
                <a:spcPts val="2589"/>
              </a:lnSpc>
              <a:spcBef>
                <a:spcPts val="388"/>
              </a:spcBef>
            </a:pPr>
            <a:r>
              <a:rPr sz="2395" dirty="0"/>
              <a:t>Personality  Percep</a:t>
            </a:r>
            <a:r>
              <a:rPr sz="2395" spc="-9" dirty="0"/>
              <a:t>t</a:t>
            </a:r>
            <a:r>
              <a:rPr sz="2395" dirty="0"/>
              <a:t>ions</a:t>
            </a:r>
            <a:endParaRPr sz="2395"/>
          </a:p>
          <a:p>
            <a:pPr marL="7701">
              <a:lnSpc>
                <a:spcPts val="1713"/>
              </a:lnSpc>
            </a:pPr>
            <a:r>
              <a:rPr sz="1607" spc="-9" dirty="0"/>
              <a:t>Cayman </a:t>
            </a:r>
            <a:r>
              <a:rPr sz="1607" spc="-6" dirty="0"/>
              <a:t>Jack &amp;</a:t>
            </a:r>
            <a:r>
              <a:rPr sz="1607" spc="-39" dirty="0"/>
              <a:t> </a:t>
            </a:r>
            <a:r>
              <a:rPr sz="1607" spc="-6" dirty="0"/>
              <a:t>Competitors</a:t>
            </a:r>
            <a:endParaRPr sz="1607"/>
          </a:p>
        </p:txBody>
      </p:sp>
      <p:sp>
        <p:nvSpPr>
          <p:cNvPr id="9" name="object 9"/>
          <p:cNvSpPr txBox="1"/>
          <p:nvPr/>
        </p:nvSpPr>
        <p:spPr>
          <a:xfrm>
            <a:off x="3796364" y="6401335"/>
            <a:ext cx="7653158" cy="315809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marR="3081" defTabSz="554492">
              <a:spcBef>
                <a:spcPts val="61"/>
              </a:spcBef>
            </a:pPr>
            <a:r>
              <a:rPr sz="1001" dirty="0">
                <a:solidFill>
                  <a:srgbClr val="2C3939"/>
                </a:solidFill>
                <a:latin typeface="Arial"/>
                <a:cs typeface="Arial"/>
              </a:rPr>
              <a:t>Q35. Based </a:t>
            </a:r>
            <a:r>
              <a:rPr sz="1001" spc="-3" dirty="0">
                <a:solidFill>
                  <a:srgbClr val="2C3939"/>
                </a:solidFill>
                <a:latin typeface="Arial"/>
                <a:cs typeface="Arial"/>
              </a:rPr>
              <a:t>on anything you’ve </a:t>
            </a:r>
            <a:r>
              <a:rPr sz="1001" dirty="0">
                <a:solidFill>
                  <a:srgbClr val="2C3939"/>
                </a:solidFill>
                <a:latin typeface="Arial"/>
                <a:cs typeface="Arial"/>
              </a:rPr>
              <a:t>seen </a:t>
            </a:r>
            <a:r>
              <a:rPr sz="1001" spc="-3" dirty="0">
                <a:solidFill>
                  <a:srgbClr val="2C3939"/>
                </a:solidFill>
                <a:latin typeface="Arial"/>
                <a:cs typeface="Arial"/>
              </a:rPr>
              <a:t>or heard, or any impressions </a:t>
            </a:r>
            <a:r>
              <a:rPr sz="1001" dirty="0">
                <a:solidFill>
                  <a:srgbClr val="2C3939"/>
                </a:solidFill>
                <a:latin typeface="Arial"/>
                <a:cs typeface="Arial"/>
              </a:rPr>
              <a:t>you may </a:t>
            </a:r>
            <a:r>
              <a:rPr sz="1001" spc="-3" dirty="0">
                <a:solidFill>
                  <a:srgbClr val="2C3939"/>
                </a:solidFill>
                <a:latin typeface="Arial"/>
                <a:cs typeface="Arial"/>
              </a:rPr>
              <a:t>have, please indicate whether </a:t>
            </a:r>
            <a:r>
              <a:rPr sz="1001" dirty="0">
                <a:solidFill>
                  <a:srgbClr val="2C3939"/>
                </a:solidFill>
                <a:latin typeface="Arial"/>
                <a:cs typeface="Arial"/>
              </a:rPr>
              <a:t>each </a:t>
            </a:r>
            <a:r>
              <a:rPr sz="1001" spc="-3" dirty="0">
                <a:solidFill>
                  <a:srgbClr val="2C3939"/>
                </a:solidFill>
                <a:latin typeface="Arial"/>
                <a:cs typeface="Arial"/>
              </a:rPr>
              <a:t>personality </a:t>
            </a:r>
            <a:r>
              <a:rPr sz="1001" dirty="0">
                <a:solidFill>
                  <a:srgbClr val="2C3939"/>
                </a:solidFill>
                <a:latin typeface="Arial"/>
                <a:cs typeface="Arial"/>
              </a:rPr>
              <a:t>trait or value  describes the beverages</a:t>
            </a:r>
            <a:r>
              <a:rPr sz="1001" spc="-55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001" spc="-9" dirty="0">
                <a:solidFill>
                  <a:srgbClr val="2C3939"/>
                </a:solidFill>
                <a:latin typeface="Arial"/>
                <a:cs typeface="Arial"/>
              </a:rPr>
              <a:t>below.</a:t>
            </a:r>
            <a:endParaRPr sz="1001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646967" y="457168"/>
          <a:ext cx="6321221" cy="55037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6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1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1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00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9D9D9"/>
                      </a:solidFill>
                      <a:prstDash val="solid"/>
                    </a:lnR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Fun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51%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41%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61%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56590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63%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2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Cool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50%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40%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46%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56590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51%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Easy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going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44%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48%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47%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56590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65%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2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Popular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43%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41%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50%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56590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55%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2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Social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40%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51%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25757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63%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25757"/>
                    </a:solidFill>
                  </a:tcPr>
                </a:tc>
                <a:tc>
                  <a:txBody>
                    <a:bodyPr/>
                    <a:lstStyle/>
                    <a:p>
                      <a:pPr marR="656590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70%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2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Confident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39%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solidFill>
                            <a:srgbClr val="151617"/>
                          </a:solidFill>
                          <a:latin typeface="Arial"/>
                          <a:cs typeface="Arial"/>
                        </a:rPr>
                        <a:t>33%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solidFill>
                            <a:srgbClr val="151617"/>
                          </a:solidFill>
                          <a:latin typeface="Arial"/>
                          <a:cs typeface="Arial"/>
                        </a:rPr>
                        <a:t>45%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56590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solidFill>
                            <a:srgbClr val="151617"/>
                          </a:solidFill>
                          <a:latin typeface="Arial"/>
                          <a:cs typeface="Arial"/>
                        </a:rPr>
                        <a:t>34%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Proud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39%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24%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28%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56590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29%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Respectable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39%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solidFill>
                            <a:srgbClr val="151617"/>
                          </a:solidFill>
                          <a:latin typeface="Arial"/>
                          <a:cs typeface="Arial"/>
                        </a:rPr>
                        <a:t>34%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solidFill>
                            <a:srgbClr val="151617"/>
                          </a:solidFill>
                          <a:latin typeface="Arial"/>
                          <a:cs typeface="Arial"/>
                        </a:rPr>
                        <a:t>38%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56590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41%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Bold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38%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30%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solidFill>
                            <a:srgbClr val="151617"/>
                          </a:solidFill>
                          <a:latin typeface="Arial"/>
                          <a:cs typeface="Arial"/>
                        </a:rPr>
                        <a:t>31%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56590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16%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Wild and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crazy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36%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14%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36%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56590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22%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Sexy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36%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19%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46%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56590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37%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Smart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35%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21%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45%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56590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27%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'everyman'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32%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solidFill>
                            <a:srgbClr val="151617"/>
                          </a:solidFill>
                          <a:latin typeface="Arial"/>
                          <a:cs typeface="Arial"/>
                        </a:rPr>
                        <a:t>26%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35%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56590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19%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1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Active/Energetic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32%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solidFill>
                            <a:srgbClr val="151617"/>
                          </a:solidFill>
                          <a:latin typeface="Arial"/>
                          <a:cs typeface="Arial"/>
                        </a:rPr>
                        <a:t>30%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56%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25757"/>
                    </a:solidFill>
                  </a:tcPr>
                </a:tc>
                <a:tc>
                  <a:txBody>
                    <a:bodyPr/>
                    <a:lstStyle/>
                    <a:p>
                      <a:pPr marR="656590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solidFill>
                            <a:srgbClr val="151617"/>
                          </a:solidFill>
                          <a:latin typeface="Arial"/>
                          <a:cs typeface="Arial"/>
                        </a:rPr>
                        <a:t>28%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Edgy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30%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18%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solidFill>
                            <a:srgbClr val="151617"/>
                          </a:solidFill>
                          <a:latin typeface="Arial"/>
                          <a:cs typeface="Arial"/>
                        </a:rPr>
                        <a:t>23%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56590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17%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Old Fashioned /</a:t>
                      </a:r>
                      <a:r>
                        <a:rPr sz="10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Dated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27%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solidFill>
                            <a:srgbClr val="151617"/>
                          </a:solidFill>
                          <a:latin typeface="Arial"/>
                          <a:cs typeface="Arial"/>
                        </a:rPr>
                        <a:t>32%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56590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Loud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27%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15%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37%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56590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Healthy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23%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solidFill>
                            <a:srgbClr val="151617"/>
                          </a:solidFill>
                          <a:latin typeface="Arial"/>
                          <a:cs typeface="Arial"/>
                        </a:rPr>
                        <a:t>18%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38%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25757"/>
                    </a:solidFill>
                  </a:tcPr>
                </a:tc>
                <a:tc>
                  <a:txBody>
                    <a:bodyPr/>
                    <a:lstStyle/>
                    <a:p>
                      <a:pPr marR="656590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15%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Funny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21%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solidFill>
                            <a:srgbClr val="151617"/>
                          </a:solidFill>
                          <a:latin typeface="Arial"/>
                          <a:cs typeface="Arial"/>
                        </a:rPr>
                        <a:t>17%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39%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25757"/>
                    </a:solidFill>
                  </a:tcPr>
                </a:tc>
                <a:tc>
                  <a:txBody>
                    <a:bodyPr/>
                    <a:lstStyle/>
                    <a:p>
                      <a:pPr marR="656590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solidFill>
                            <a:srgbClr val="151617"/>
                          </a:solidFill>
                          <a:latin typeface="Arial"/>
                          <a:cs typeface="Arial"/>
                        </a:rPr>
                        <a:t>23%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Silly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21%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13%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21%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56590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21%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A girls'</a:t>
                      </a:r>
                      <a:r>
                        <a:rPr sz="10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girl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20%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18%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40%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25757"/>
                    </a:solidFill>
                  </a:tcPr>
                </a:tc>
                <a:tc>
                  <a:txBody>
                    <a:bodyPr/>
                    <a:lstStyle/>
                    <a:p>
                      <a:pPr marR="656590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53%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2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Quiet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19%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solidFill>
                            <a:srgbClr val="151617"/>
                          </a:solidFill>
                          <a:latin typeface="Arial"/>
                          <a:cs typeface="Arial"/>
                        </a:rPr>
                        <a:t>18%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20%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56590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30%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2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Juvenile/Immature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19%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solidFill>
                            <a:srgbClr val="151617"/>
                          </a:solidFill>
                          <a:latin typeface="Arial"/>
                          <a:cs typeface="Arial"/>
                        </a:rPr>
                        <a:t>13%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34%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25757"/>
                    </a:solidFill>
                  </a:tcPr>
                </a:tc>
                <a:tc>
                  <a:txBody>
                    <a:bodyPr/>
                    <a:lstStyle/>
                    <a:p>
                      <a:pPr marR="656590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>
                          <a:solidFill>
                            <a:srgbClr val="151617"/>
                          </a:solidFill>
                          <a:latin typeface="Arial"/>
                          <a:cs typeface="Arial"/>
                        </a:rPr>
                        <a:t>18%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2849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6766513" y="613367"/>
            <a:ext cx="862523" cy="448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911392" y="601175"/>
            <a:ext cx="885382" cy="5371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45244" y="457168"/>
            <a:ext cx="707086" cy="7078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007071" y="711658"/>
            <a:ext cx="899097" cy="2819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7609" y="1937866"/>
            <a:ext cx="2923795" cy="1831134"/>
          </a:xfrm>
          <a:prstGeom prst="rect">
            <a:avLst/>
          </a:prstGeom>
        </p:spPr>
        <p:txBody>
          <a:bodyPr vert="horz" wrap="square" lIns="0" tIns="35425" rIns="0" bIns="0" rtlCol="0">
            <a:spAutoFit/>
          </a:bodyPr>
          <a:lstStyle/>
          <a:p>
            <a:pPr marL="7701" marR="114364" defTabSz="554492">
              <a:lnSpc>
                <a:spcPts val="1728"/>
              </a:lnSpc>
              <a:spcBef>
                <a:spcPts val="278"/>
              </a:spcBef>
            </a:pP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Cayman </a:t>
            </a:r>
            <a:r>
              <a:rPr sz="1607" spc="-3" dirty="0">
                <a:solidFill>
                  <a:srgbClr val="2C3939"/>
                </a:solidFill>
                <a:latin typeface="Arial"/>
                <a:cs typeface="Arial"/>
              </a:rPr>
              <a:t>Jack is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most strongly  associated </a:t>
            </a:r>
            <a:r>
              <a:rPr sz="1607" spc="-3" dirty="0">
                <a:solidFill>
                  <a:srgbClr val="2C3939"/>
                </a:solidFill>
                <a:latin typeface="Arial"/>
                <a:cs typeface="Arial"/>
              </a:rPr>
              <a:t>with </a:t>
            </a:r>
            <a:r>
              <a:rPr sz="1607" b="1" spc="-3" dirty="0">
                <a:solidFill>
                  <a:srgbClr val="2C3939"/>
                </a:solidFill>
                <a:latin typeface="Arial"/>
                <a:cs typeface="Arial"/>
              </a:rPr>
              <a:t>Fun and</a:t>
            </a:r>
            <a:r>
              <a:rPr sz="1607" b="1" spc="-76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607" b="1" spc="-3" dirty="0">
                <a:solidFill>
                  <a:srgbClr val="2C3939"/>
                </a:solidFill>
                <a:latin typeface="Arial"/>
                <a:cs typeface="Arial"/>
              </a:rPr>
              <a:t>Cool</a:t>
            </a:r>
            <a:r>
              <a:rPr sz="1607" spc="-3" dirty="0">
                <a:solidFill>
                  <a:srgbClr val="2C3939"/>
                </a:solidFill>
                <a:latin typeface="Arial"/>
                <a:cs typeface="Arial"/>
              </a:rPr>
              <a:t>, 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though these </a:t>
            </a:r>
            <a:r>
              <a:rPr sz="1607" spc="-3" dirty="0">
                <a:solidFill>
                  <a:srgbClr val="2C3939"/>
                </a:solidFill>
                <a:latin typeface="Arial"/>
                <a:cs typeface="Arial"/>
              </a:rPr>
              <a:t>are </a:t>
            </a:r>
            <a:r>
              <a:rPr sz="1607" b="1" spc="-6" dirty="0">
                <a:solidFill>
                  <a:srgbClr val="2C3939"/>
                </a:solidFill>
                <a:latin typeface="Arial"/>
                <a:cs typeface="Arial"/>
              </a:rPr>
              <a:t>shared  associations </a:t>
            </a:r>
            <a:r>
              <a:rPr sz="1607" spc="-3" dirty="0">
                <a:solidFill>
                  <a:srgbClr val="2C3939"/>
                </a:solidFill>
                <a:latin typeface="Arial"/>
                <a:cs typeface="Arial"/>
              </a:rPr>
              <a:t>with closest 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competitors.</a:t>
            </a:r>
            <a:endParaRPr sz="1607">
              <a:solidFill>
                <a:prstClr val="black"/>
              </a:solidFill>
              <a:latin typeface="Arial"/>
              <a:cs typeface="Arial"/>
            </a:endParaRPr>
          </a:p>
          <a:p>
            <a:pPr marL="236044" marR="3081" indent="-228343" defTabSz="554492">
              <a:lnSpc>
                <a:spcPts val="1510"/>
              </a:lnSpc>
              <a:spcBef>
                <a:spcPts val="1007"/>
              </a:spcBef>
              <a:buClr>
                <a:srgbClr val="F62E05"/>
              </a:buClr>
              <a:buFontTx/>
              <a:buChar char="•"/>
              <a:tabLst>
                <a:tab pos="236044" algn="l"/>
                <a:tab pos="236429" algn="l"/>
              </a:tabLst>
            </a:pPr>
            <a:r>
              <a:rPr sz="1395" dirty="0">
                <a:solidFill>
                  <a:srgbClr val="2C3939"/>
                </a:solidFill>
                <a:latin typeface="Arial"/>
                <a:cs typeface="Arial"/>
              </a:rPr>
              <a:t>Cayman Jack does stand out as a  </a:t>
            </a:r>
            <a:r>
              <a:rPr sz="1395" b="1" dirty="0">
                <a:solidFill>
                  <a:srgbClr val="2C3939"/>
                </a:solidFill>
                <a:latin typeface="Arial"/>
                <a:cs typeface="Arial"/>
              </a:rPr>
              <a:t>“Proud” </a:t>
            </a:r>
            <a:r>
              <a:rPr sz="1395" dirty="0">
                <a:solidFill>
                  <a:srgbClr val="2C3939"/>
                </a:solidFill>
                <a:latin typeface="Arial"/>
                <a:cs typeface="Arial"/>
              </a:rPr>
              <a:t>brand, but absolute  association is not very</a:t>
            </a:r>
            <a:r>
              <a:rPr sz="1395" spc="3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395" dirty="0">
                <a:solidFill>
                  <a:srgbClr val="2C3939"/>
                </a:solidFill>
                <a:latin typeface="Arial"/>
                <a:cs typeface="Arial"/>
              </a:rPr>
              <a:t>strong.</a:t>
            </a:r>
            <a:endParaRPr sz="1395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32746" y="6438823"/>
            <a:ext cx="157491" cy="161793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001" dirty="0">
                <a:solidFill>
                  <a:srgbClr val="7E7E7E"/>
                </a:solidFill>
                <a:latin typeface="Arial"/>
                <a:cs typeface="Arial"/>
              </a:rPr>
              <a:t>92</a:t>
            </a:r>
            <a:endParaRPr sz="10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9593" y="6427019"/>
            <a:ext cx="623272" cy="1821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6" y="1175793"/>
            <a:ext cx="12191144" cy="4993902"/>
          </a:xfrm>
          <a:custGeom>
            <a:avLst/>
            <a:gdLst/>
            <a:ahLst/>
            <a:cxnLst/>
            <a:rect l="l" t="t" r="r" b="b"/>
            <a:pathLst>
              <a:path w="20104100" h="8235315">
                <a:moveTo>
                  <a:pt x="0" y="8235141"/>
                </a:moveTo>
                <a:lnTo>
                  <a:pt x="20104099" y="8235141"/>
                </a:lnTo>
                <a:lnTo>
                  <a:pt x="20104099" y="0"/>
                </a:lnTo>
                <a:lnTo>
                  <a:pt x="0" y="0"/>
                </a:lnTo>
                <a:lnTo>
                  <a:pt x="0" y="82351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7609" y="422163"/>
            <a:ext cx="4263820" cy="422954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2698" b="1" spc="-3" dirty="0">
                <a:solidFill>
                  <a:srgbClr val="2C3939"/>
                </a:solidFill>
                <a:latin typeface="Arial"/>
                <a:cs typeface="Arial"/>
              </a:rPr>
              <a:t>Cayman Jack</a:t>
            </a:r>
            <a:r>
              <a:rPr sz="2698" b="1" spc="-49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2698" b="1" dirty="0">
                <a:solidFill>
                  <a:srgbClr val="2C3939"/>
                </a:solidFill>
                <a:latin typeface="Arial"/>
                <a:cs typeface="Arial"/>
              </a:rPr>
              <a:t>Perceptions</a:t>
            </a:r>
            <a:endParaRPr sz="2698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441596"/>
              </p:ext>
            </p:extLst>
          </p:nvPr>
        </p:nvGraphicFramePr>
        <p:xfrm>
          <a:off x="99401" y="2651415"/>
          <a:ext cx="2443056" cy="3103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3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4261">
                <a:tc>
                  <a:txBody>
                    <a:bodyPr/>
                    <a:lstStyle/>
                    <a:p>
                      <a:pPr marR="120014" algn="r">
                        <a:lnSpc>
                          <a:spcPts val="2180"/>
                        </a:lnSpc>
                      </a:pPr>
                      <a:r>
                        <a:rPr sz="1200" b="1" spc="15" dirty="0">
                          <a:solidFill>
                            <a:srgbClr val="34373A"/>
                          </a:solidFill>
                          <a:latin typeface="Arial"/>
                          <a:cs typeface="Arial"/>
                        </a:rPr>
                        <a:t>The </a:t>
                      </a:r>
                      <a:r>
                        <a:rPr sz="1200" b="1" spc="10" dirty="0">
                          <a:solidFill>
                            <a:srgbClr val="34373A"/>
                          </a:solidFill>
                          <a:latin typeface="Arial"/>
                          <a:cs typeface="Arial"/>
                        </a:rPr>
                        <a:t>absolute best in the</a:t>
                      </a:r>
                      <a:r>
                        <a:rPr sz="1200" b="1" spc="-65" dirty="0">
                          <a:solidFill>
                            <a:srgbClr val="34373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15" dirty="0">
                          <a:solidFill>
                            <a:srgbClr val="34373A"/>
                          </a:solidFill>
                          <a:latin typeface="Arial"/>
                          <a:cs typeface="Arial"/>
                        </a:rPr>
                        <a:t>market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04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  <a:p>
                      <a:pPr marR="120014" algn="r">
                        <a:lnSpc>
                          <a:spcPct val="100000"/>
                        </a:lnSpc>
                      </a:pPr>
                      <a:endParaRPr lang="en-US" sz="1200" b="1" spc="10" dirty="0">
                        <a:solidFill>
                          <a:srgbClr val="34373A"/>
                        </a:solidFill>
                        <a:latin typeface="Arial"/>
                        <a:cs typeface="Arial"/>
                      </a:endParaRPr>
                    </a:p>
                    <a:p>
                      <a:pPr marR="120014" algn="r">
                        <a:lnSpc>
                          <a:spcPct val="100000"/>
                        </a:lnSpc>
                      </a:pPr>
                      <a:endParaRPr lang="en-US" sz="1200" b="1" spc="10" dirty="0">
                        <a:solidFill>
                          <a:srgbClr val="34373A"/>
                        </a:solidFill>
                        <a:latin typeface="Arial"/>
                        <a:cs typeface="Arial"/>
                      </a:endParaRPr>
                    </a:p>
                    <a:p>
                      <a:pPr marR="120014" algn="r">
                        <a:lnSpc>
                          <a:spcPct val="100000"/>
                        </a:lnSpc>
                      </a:pPr>
                      <a:r>
                        <a:rPr sz="1200" b="1" spc="10" dirty="0">
                          <a:solidFill>
                            <a:srgbClr val="34373A"/>
                          </a:solidFill>
                          <a:latin typeface="Arial"/>
                          <a:cs typeface="Arial"/>
                        </a:rPr>
                        <a:t>Excellent, </a:t>
                      </a:r>
                      <a:r>
                        <a:rPr sz="1200" b="1" spc="15" dirty="0">
                          <a:solidFill>
                            <a:srgbClr val="34373A"/>
                          </a:solidFill>
                          <a:latin typeface="Arial"/>
                          <a:cs typeface="Arial"/>
                        </a:rPr>
                        <a:t>Among </a:t>
                      </a:r>
                      <a:r>
                        <a:rPr sz="1200" b="1" spc="10" dirty="0">
                          <a:solidFill>
                            <a:srgbClr val="34373A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1200" b="1" spc="-140" dirty="0">
                          <a:solidFill>
                            <a:srgbClr val="34373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10" dirty="0">
                          <a:solidFill>
                            <a:srgbClr val="34373A"/>
                          </a:solidFill>
                          <a:latin typeface="Arial"/>
                          <a:cs typeface="Arial"/>
                        </a:rPr>
                        <a:t>Best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115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56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R="118745" algn="r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34373A"/>
                          </a:solidFill>
                          <a:latin typeface="Arial"/>
                          <a:cs typeface="Arial"/>
                        </a:rPr>
                        <a:t>Good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R="119380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34373A"/>
                          </a:solidFill>
                          <a:latin typeface="Arial"/>
                          <a:cs typeface="Arial"/>
                        </a:rPr>
                        <a:t>It </a:t>
                      </a:r>
                      <a:r>
                        <a:rPr sz="1200" b="1" spc="10" dirty="0">
                          <a:solidFill>
                            <a:srgbClr val="34373A"/>
                          </a:solidFill>
                          <a:latin typeface="Arial"/>
                          <a:cs typeface="Arial"/>
                        </a:rPr>
                        <a:t>is just</a:t>
                      </a:r>
                      <a:r>
                        <a:rPr sz="1200" b="1" spc="-85" dirty="0">
                          <a:solidFill>
                            <a:srgbClr val="34373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20" dirty="0">
                          <a:solidFill>
                            <a:srgbClr val="34373A"/>
                          </a:solidFill>
                          <a:latin typeface="Arial"/>
                          <a:cs typeface="Arial"/>
                        </a:rPr>
                        <a:t>OK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92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94">
                <a:tc>
                  <a:txBody>
                    <a:bodyPr/>
                    <a:lstStyle/>
                    <a:p>
                      <a:pPr marR="120014" algn="r">
                        <a:lnSpc>
                          <a:spcPts val="2270"/>
                        </a:lnSpc>
                        <a:spcBef>
                          <a:spcPts val="315"/>
                        </a:spcBef>
                      </a:pPr>
                      <a:r>
                        <a:rPr sz="1200" b="1" spc="10" dirty="0">
                          <a:solidFill>
                            <a:srgbClr val="34373A"/>
                          </a:solidFill>
                          <a:latin typeface="Arial"/>
                          <a:cs typeface="Arial"/>
                        </a:rPr>
                        <a:t>Not </a:t>
                      </a:r>
                      <a:r>
                        <a:rPr sz="1200" b="1" spc="15" dirty="0">
                          <a:solidFill>
                            <a:srgbClr val="34373A"/>
                          </a:solidFill>
                          <a:latin typeface="Arial"/>
                          <a:cs typeface="Arial"/>
                        </a:rPr>
                        <a:t>good </a:t>
                      </a:r>
                      <a:r>
                        <a:rPr sz="1200" b="1" spc="10" dirty="0">
                          <a:solidFill>
                            <a:srgbClr val="34373A"/>
                          </a:solidFill>
                          <a:latin typeface="Arial"/>
                          <a:cs typeface="Arial"/>
                        </a:rPr>
                        <a:t>at</a:t>
                      </a:r>
                      <a:r>
                        <a:rPr sz="1200" b="1" spc="-100" dirty="0">
                          <a:solidFill>
                            <a:srgbClr val="34373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10" dirty="0">
                          <a:solidFill>
                            <a:srgbClr val="34373A"/>
                          </a:solidFill>
                          <a:latin typeface="Arial"/>
                          <a:cs typeface="Arial"/>
                        </a:rPr>
                        <a:t>all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24259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3386201" y="2651415"/>
            <a:ext cx="130922" cy="678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554492">
              <a:lnSpc>
                <a:spcPts val="991"/>
              </a:lnSpc>
            </a:pPr>
            <a:r>
              <a:rPr sz="879" spc="9" dirty="0">
                <a:solidFill>
                  <a:srgbClr val="00AF50"/>
                </a:solidFill>
                <a:latin typeface="Arial"/>
                <a:cs typeface="Arial"/>
              </a:rPr>
              <a:t>+2</a:t>
            </a:r>
            <a:endParaRPr sz="879">
              <a:solidFill>
                <a:prstClr val="black"/>
              </a:solidFill>
              <a:latin typeface="Arial"/>
              <a:cs typeface="Arial"/>
            </a:endParaRPr>
          </a:p>
          <a:p>
            <a:pPr defTabSz="554492"/>
            <a:endParaRPr sz="97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554492"/>
            <a:endParaRPr sz="97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554492">
              <a:spcBef>
                <a:spcPts val="15"/>
              </a:spcBef>
            </a:pPr>
            <a:endParaRPr sz="758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4247" defTabSz="554492"/>
            <a:r>
              <a:rPr sz="879" spc="9" dirty="0">
                <a:solidFill>
                  <a:srgbClr val="CA1209"/>
                </a:solidFill>
                <a:latin typeface="Arial"/>
                <a:cs typeface="Arial"/>
              </a:rPr>
              <a:t>-5</a:t>
            </a:r>
            <a:endParaRPr sz="87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0678" y="4063164"/>
            <a:ext cx="102042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554492">
              <a:lnSpc>
                <a:spcPts val="991"/>
              </a:lnSpc>
            </a:pPr>
            <a:r>
              <a:rPr sz="879" spc="3" dirty="0">
                <a:solidFill>
                  <a:srgbClr val="CA1209"/>
                </a:solidFill>
                <a:latin typeface="Arial"/>
                <a:cs typeface="Arial"/>
              </a:rPr>
              <a:t>-</a:t>
            </a:r>
            <a:r>
              <a:rPr sz="879" spc="9" dirty="0">
                <a:solidFill>
                  <a:srgbClr val="CA1209"/>
                </a:solidFill>
                <a:latin typeface="Arial"/>
                <a:cs typeface="Arial"/>
              </a:rPr>
              <a:t>1</a:t>
            </a:r>
            <a:endParaRPr sz="87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86201" y="4819915"/>
            <a:ext cx="130922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554492">
              <a:lnSpc>
                <a:spcPts val="991"/>
              </a:lnSpc>
            </a:pPr>
            <a:r>
              <a:rPr sz="879" spc="9" dirty="0">
                <a:solidFill>
                  <a:srgbClr val="00AF50"/>
                </a:solidFill>
                <a:latin typeface="Arial"/>
                <a:cs typeface="Arial"/>
              </a:rPr>
              <a:t>+4</a:t>
            </a:r>
            <a:endParaRPr sz="87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86201" y="5307433"/>
            <a:ext cx="130922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554492">
              <a:lnSpc>
                <a:spcPts val="991"/>
              </a:lnSpc>
            </a:pPr>
            <a:r>
              <a:rPr sz="879" spc="9" dirty="0">
                <a:solidFill>
                  <a:srgbClr val="00AF50"/>
                </a:solidFill>
                <a:latin typeface="Arial"/>
                <a:cs typeface="Arial"/>
              </a:rPr>
              <a:t>+2</a:t>
            </a:r>
            <a:endParaRPr sz="87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15243" y="3290086"/>
            <a:ext cx="800164" cy="1091272"/>
          </a:xfrm>
          <a:custGeom>
            <a:avLst/>
            <a:gdLst/>
            <a:ahLst/>
            <a:cxnLst/>
            <a:rect l="l" t="t" r="r" b="b"/>
            <a:pathLst>
              <a:path w="1319529" h="1799590">
                <a:moveTo>
                  <a:pt x="0" y="1799316"/>
                </a:moveTo>
                <a:lnTo>
                  <a:pt x="1319331" y="1799316"/>
                </a:lnTo>
                <a:lnTo>
                  <a:pt x="1319331" y="0"/>
                </a:lnTo>
                <a:lnTo>
                  <a:pt x="0" y="0"/>
                </a:lnTo>
                <a:lnTo>
                  <a:pt x="0" y="1799316"/>
                </a:lnTo>
                <a:close/>
              </a:path>
            </a:pathLst>
          </a:custGeom>
          <a:solidFill>
            <a:srgbClr val="F62E05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15243" y="2563187"/>
            <a:ext cx="800164" cy="727002"/>
          </a:xfrm>
          <a:custGeom>
            <a:avLst/>
            <a:gdLst/>
            <a:ahLst/>
            <a:cxnLst/>
            <a:rect l="l" t="t" r="r" b="b"/>
            <a:pathLst>
              <a:path w="1319529" h="1198879">
                <a:moveTo>
                  <a:pt x="0" y="1198706"/>
                </a:moveTo>
                <a:lnTo>
                  <a:pt x="1319331" y="1198706"/>
                </a:lnTo>
                <a:lnTo>
                  <a:pt x="1319331" y="0"/>
                </a:lnTo>
                <a:lnTo>
                  <a:pt x="0" y="0"/>
                </a:lnTo>
                <a:lnTo>
                  <a:pt x="0" y="1198706"/>
                </a:lnTo>
                <a:close/>
              </a:path>
            </a:pathLst>
          </a:custGeom>
          <a:solidFill>
            <a:srgbClr val="CA1209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15243" y="5471538"/>
            <a:ext cx="800164" cy="130677"/>
          </a:xfrm>
          <a:prstGeom prst="rect">
            <a:avLst/>
          </a:prstGeom>
          <a:solidFill>
            <a:srgbClr val="425757"/>
          </a:solidFill>
        </p:spPr>
        <p:txBody>
          <a:bodyPr vert="horz" wrap="square" lIns="0" tIns="0" rIns="0" bIns="0" rtlCol="0">
            <a:spAutoFit/>
          </a:bodyPr>
          <a:lstStyle/>
          <a:p>
            <a:pPr algn="ctr" defTabSz="554492">
              <a:lnSpc>
                <a:spcPts val="955"/>
              </a:lnSpc>
            </a:pPr>
            <a:r>
              <a:rPr sz="1182" spc="9" dirty="0">
                <a:solidFill>
                  <a:srgbClr val="FFFFFF"/>
                </a:solidFill>
                <a:latin typeface="Arial"/>
                <a:cs typeface="Arial"/>
              </a:rPr>
              <a:t>4%</a:t>
            </a:r>
            <a:endParaRPr sz="1182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15243" y="5168284"/>
            <a:ext cx="800164" cy="240233"/>
          </a:xfrm>
          <a:prstGeom prst="rect">
            <a:avLst/>
          </a:prstGeom>
          <a:solidFill>
            <a:srgbClr val="95CECC"/>
          </a:solidFill>
        </p:spPr>
        <p:txBody>
          <a:bodyPr vert="horz" wrap="square" lIns="0" tIns="57760" rIns="0" bIns="0" rtlCol="0">
            <a:spAutoFit/>
          </a:bodyPr>
          <a:lstStyle/>
          <a:p>
            <a:pPr marL="247596" defTabSz="554492">
              <a:spcBef>
                <a:spcPts val="455"/>
              </a:spcBef>
            </a:pPr>
            <a:r>
              <a:rPr sz="1182" spc="6" dirty="0">
                <a:solidFill>
                  <a:srgbClr val="FFFFFF"/>
                </a:solidFill>
                <a:latin typeface="Arial"/>
                <a:cs typeface="Arial"/>
              </a:rPr>
              <a:t>10%</a:t>
            </a:r>
            <a:endParaRPr sz="1182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15243" y="4381192"/>
            <a:ext cx="800164" cy="489814"/>
          </a:xfrm>
          <a:prstGeom prst="rect">
            <a:avLst/>
          </a:prstGeom>
          <a:solidFill>
            <a:srgbClr val="EF9409"/>
          </a:solidFill>
        </p:spPr>
        <p:txBody>
          <a:bodyPr vert="horz" wrap="square" lIns="0" tIns="0" rIns="0" bIns="0" rtlCol="0">
            <a:spAutoFit/>
          </a:bodyPr>
          <a:lstStyle/>
          <a:p>
            <a:pPr defTabSz="554492"/>
            <a:endParaRPr sz="133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47596" defTabSz="554492">
              <a:spcBef>
                <a:spcPts val="825"/>
              </a:spcBef>
            </a:pPr>
            <a:r>
              <a:rPr sz="1182" spc="6" dirty="0">
                <a:solidFill>
                  <a:srgbClr val="FFFFFF"/>
                </a:solidFill>
                <a:latin typeface="Arial"/>
                <a:cs typeface="Arial"/>
              </a:rPr>
              <a:t>26%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15243" y="3731488"/>
            <a:ext cx="800164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247596" defTabSz="554492">
              <a:spcBef>
                <a:spcPts val="76"/>
              </a:spcBef>
            </a:pPr>
            <a:r>
              <a:rPr sz="1182" spc="6" dirty="0">
                <a:solidFill>
                  <a:srgbClr val="FFFFFF"/>
                </a:solidFill>
                <a:latin typeface="Arial"/>
                <a:cs typeface="Arial"/>
              </a:rPr>
              <a:t>36%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55175" y="2822486"/>
            <a:ext cx="319989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 defTabSz="554492">
              <a:spcBef>
                <a:spcPts val="76"/>
              </a:spcBef>
            </a:pPr>
            <a:r>
              <a:rPr sz="1182" spc="6" dirty="0">
                <a:solidFill>
                  <a:srgbClr val="FFFFFF"/>
                </a:solidFill>
                <a:latin typeface="Arial"/>
                <a:cs typeface="Arial"/>
              </a:rPr>
              <a:t>24%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07520" y="1968661"/>
            <a:ext cx="1615346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dirty="0">
                <a:solidFill>
                  <a:srgbClr val="2C3939"/>
                </a:solidFill>
                <a:latin typeface="Arial"/>
                <a:cs typeface="Arial"/>
              </a:rPr>
              <a:t>Overall</a:t>
            </a:r>
            <a:r>
              <a:rPr sz="1395" b="1" spc="-24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395" b="1" dirty="0">
                <a:solidFill>
                  <a:srgbClr val="2C3939"/>
                </a:solidFill>
                <a:latin typeface="Arial"/>
                <a:cs typeface="Arial"/>
              </a:rPr>
              <a:t>Impression</a:t>
            </a:r>
            <a:endParaRPr sz="1395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3734671" y="2866284"/>
          <a:ext cx="347713" cy="27508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0222"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</a:pPr>
                      <a:r>
                        <a:rPr sz="900" spc="1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+12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79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900" spc="1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+1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900" spc="10" dirty="0">
                          <a:solidFill>
                            <a:srgbClr val="CA1209"/>
                          </a:solidFill>
                          <a:latin typeface="Arial"/>
                          <a:cs typeface="Arial"/>
                        </a:rPr>
                        <a:t>-14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7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1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+1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236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440">
                <a:tc>
                  <a:txBody>
                    <a:bodyPr/>
                    <a:lstStyle/>
                    <a:p>
                      <a:pPr algn="ctr">
                        <a:lnSpc>
                          <a:spcPts val="1664"/>
                        </a:lnSpc>
                        <a:spcBef>
                          <a:spcPts val="565"/>
                        </a:spcBef>
                      </a:pPr>
                      <a:r>
                        <a:rPr sz="900" spc="1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+2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3512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4955366" y="2653097"/>
            <a:ext cx="739088" cy="8366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74252" y="2390226"/>
            <a:ext cx="1017198" cy="1107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78504" y="2528945"/>
            <a:ext cx="2184086" cy="1038828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4002" b="1" spc="3" dirty="0">
                <a:solidFill>
                  <a:srgbClr val="2C3939"/>
                </a:solidFill>
                <a:latin typeface="Arial"/>
                <a:cs typeface="Arial"/>
              </a:rPr>
              <a:t>C</a:t>
            </a:r>
            <a:r>
              <a:rPr sz="2153" b="1" spc="3" dirty="0">
                <a:solidFill>
                  <a:srgbClr val="2C3939"/>
                </a:solidFill>
                <a:latin typeface="Arial"/>
                <a:cs typeface="Arial"/>
              </a:rPr>
              <a:t>ONTINUED</a:t>
            </a:r>
            <a:endParaRPr sz="2153">
              <a:solidFill>
                <a:prstClr val="black"/>
              </a:solidFill>
              <a:latin typeface="Arial"/>
              <a:cs typeface="Arial"/>
            </a:endParaRPr>
          </a:p>
          <a:p>
            <a:pPr marL="7701" defTabSz="554492">
              <a:spcBef>
                <a:spcPts val="39"/>
              </a:spcBef>
            </a:pPr>
            <a:r>
              <a:rPr sz="2698" b="1" spc="3" dirty="0">
                <a:solidFill>
                  <a:srgbClr val="2C3939"/>
                </a:solidFill>
                <a:latin typeface="Arial"/>
                <a:cs typeface="Arial"/>
              </a:rPr>
              <a:t>S</a:t>
            </a:r>
            <a:r>
              <a:rPr sz="2153" b="1" spc="3" dirty="0">
                <a:solidFill>
                  <a:srgbClr val="2C3939"/>
                </a:solidFill>
                <a:latin typeface="Arial"/>
                <a:cs typeface="Arial"/>
              </a:rPr>
              <a:t>TRONG</a:t>
            </a:r>
            <a:r>
              <a:rPr sz="2153" b="1" spc="109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2698" b="1" dirty="0">
                <a:solidFill>
                  <a:srgbClr val="2C3939"/>
                </a:solidFill>
                <a:latin typeface="Arial"/>
                <a:cs typeface="Arial"/>
              </a:rPr>
              <a:t>S</a:t>
            </a:r>
            <a:r>
              <a:rPr sz="2153" b="1" dirty="0">
                <a:solidFill>
                  <a:srgbClr val="2C3939"/>
                </a:solidFill>
                <a:latin typeface="Arial"/>
                <a:cs typeface="Arial"/>
              </a:rPr>
              <a:t>UITS</a:t>
            </a:r>
            <a:endParaRPr sz="21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19358" y="3576196"/>
            <a:ext cx="3267273" cy="0"/>
          </a:xfrm>
          <a:custGeom>
            <a:avLst/>
            <a:gdLst/>
            <a:ahLst/>
            <a:cxnLst/>
            <a:rect l="l" t="t" r="r" b="b"/>
            <a:pathLst>
              <a:path w="5387975">
                <a:moveTo>
                  <a:pt x="0" y="0"/>
                </a:moveTo>
                <a:lnTo>
                  <a:pt x="5387584" y="0"/>
                </a:lnTo>
              </a:path>
            </a:pathLst>
          </a:custGeom>
          <a:ln w="104290">
            <a:solidFill>
              <a:srgbClr val="686E76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068679" y="3478286"/>
            <a:ext cx="171739" cy="194458"/>
          </a:xfrm>
          <a:custGeom>
            <a:avLst/>
            <a:gdLst/>
            <a:ahLst/>
            <a:cxnLst/>
            <a:rect l="l" t="t" r="r" b="b"/>
            <a:pathLst>
              <a:path w="283209" h="320675">
                <a:moveTo>
                  <a:pt x="141356" y="0"/>
                </a:moveTo>
                <a:lnTo>
                  <a:pt x="96660" y="8167"/>
                </a:lnTo>
                <a:lnTo>
                  <a:pt x="57854" y="30910"/>
                </a:lnTo>
                <a:lnTo>
                  <a:pt x="27261" y="65589"/>
                </a:lnTo>
                <a:lnTo>
                  <a:pt x="7202" y="109567"/>
                </a:lnTo>
                <a:lnTo>
                  <a:pt x="0" y="160204"/>
                </a:lnTo>
                <a:lnTo>
                  <a:pt x="7202" y="210841"/>
                </a:lnTo>
                <a:lnTo>
                  <a:pt x="27261" y="254819"/>
                </a:lnTo>
                <a:lnTo>
                  <a:pt x="57854" y="289499"/>
                </a:lnTo>
                <a:lnTo>
                  <a:pt x="96660" y="312241"/>
                </a:lnTo>
                <a:lnTo>
                  <a:pt x="141356" y="320409"/>
                </a:lnTo>
                <a:lnTo>
                  <a:pt x="186053" y="312241"/>
                </a:lnTo>
                <a:lnTo>
                  <a:pt x="224859" y="289499"/>
                </a:lnTo>
                <a:lnTo>
                  <a:pt x="255452" y="254819"/>
                </a:lnTo>
                <a:lnTo>
                  <a:pt x="275511" y="210841"/>
                </a:lnTo>
                <a:lnTo>
                  <a:pt x="282713" y="160204"/>
                </a:lnTo>
                <a:lnTo>
                  <a:pt x="275511" y="109567"/>
                </a:lnTo>
                <a:lnTo>
                  <a:pt x="255452" y="65589"/>
                </a:lnTo>
                <a:lnTo>
                  <a:pt x="224859" y="30910"/>
                </a:lnTo>
                <a:lnTo>
                  <a:pt x="186053" y="8167"/>
                </a:lnTo>
                <a:lnTo>
                  <a:pt x="14135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068679" y="3478286"/>
            <a:ext cx="171739" cy="194458"/>
          </a:xfrm>
          <a:custGeom>
            <a:avLst/>
            <a:gdLst/>
            <a:ahLst/>
            <a:cxnLst/>
            <a:rect l="l" t="t" r="r" b="b"/>
            <a:pathLst>
              <a:path w="283209" h="320675">
                <a:moveTo>
                  <a:pt x="0" y="160204"/>
                </a:moveTo>
                <a:lnTo>
                  <a:pt x="7202" y="109567"/>
                </a:lnTo>
                <a:lnTo>
                  <a:pt x="27261" y="65589"/>
                </a:lnTo>
                <a:lnTo>
                  <a:pt x="57854" y="30910"/>
                </a:lnTo>
                <a:lnTo>
                  <a:pt x="96660" y="8167"/>
                </a:lnTo>
                <a:lnTo>
                  <a:pt x="141356" y="0"/>
                </a:lnTo>
                <a:lnTo>
                  <a:pt x="186053" y="8167"/>
                </a:lnTo>
                <a:lnTo>
                  <a:pt x="224859" y="30910"/>
                </a:lnTo>
                <a:lnTo>
                  <a:pt x="255452" y="65589"/>
                </a:lnTo>
                <a:lnTo>
                  <a:pt x="275511" y="109567"/>
                </a:lnTo>
                <a:lnTo>
                  <a:pt x="282713" y="160204"/>
                </a:lnTo>
                <a:lnTo>
                  <a:pt x="275511" y="210841"/>
                </a:lnTo>
                <a:lnTo>
                  <a:pt x="255452" y="254819"/>
                </a:lnTo>
                <a:lnTo>
                  <a:pt x="224859" y="289499"/>
                </a:lnTo>
                <a:lnTo>
                  <a:pt x="186053" y="312241"/>
                </a:lnTo>
                <a:lnTo>
                  <a:pt x="141356" y="320409"/>
                </a:lnTo>
                <a:lnTo>
                  <a:pt x="96660" y="312241"/>
                </a:lnTo>
                <a:lnTo>
                  <a:pt x="57854" y="289499"/>
                </a:lnTo>
                <a:lnTo>
                  <a:pt x="27261" y="254819"/>
                </a:lnTo>
                <a:lnTo>
                  <a:pt x="7202" y="210841"/>
                </a:lnTo>
                <a:lnTo>
                  <a:pt x="0" y="160204"/>
                </a:lnTo>
                <a:close/>
              </a:path>
            </a:pathLst>
          </a:custGeom>
          <a:ln w="62825">
            <a:solidFill>
              <a:srgbClr val="686E76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26388" y="3617640"/>
            <a:ext cx="2951905" cy="1468937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293419" indent="-285717" defTabSz="554492">
              <a:lnSpc>
                <a:spcPts val="1925"/>
              </a:lnSpc>
              <a:spcBef>
                <a:spcPts val="55"/>
              </a:spcBef>
              <a:buClr>
                <a:srgbClr val="425757"/>
              </a:buClr>
              <a:buFontTx/>
              <a:buChar char="•"/>
              <a:tabLst>
                <a:tab pos="293033" algn="l"/>
                <a:tab pos="293804" algn="l"/>
              </a:tabLst>
            </a:pPr>
            <a:r>
              <a:rPr sz="1607" spc="-3" dirty="0">
                <a:solidFill>
                  <a:srgbClr val="2C3939"/>
                </a:solidFill>
                <a:latin typeface="Arial"/>
                <a:cs typeface="Arial"/>
              </a:rPr>
              <a:t>Easy </a:t>
            </a:r>
            <a:r>
              <a:rPr sz="1607" spc="-9" dirty="0">
                <a:solidFill>
                  <a:srgbClr val="2C3939"/>
                </a:solidFill>
                <a:latin typeface="Arial"/>
                <a:cs typeface="Arial"/>
              </a:rPr>
              <a:t>to</a:t>
            </a:r>
            <a:r>
              <a:rPr sz="1607" spc="-18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drink</a:t>
            </a:r>
            <a:endParaRPr sz="1607">
              <a:solidFill>
                <a:prstClr val="black"/>
              </a:solidFill>
              <a:latin typeface="Arial"/>
              <a:cs typeface="Arial"/>
            </a:endParaRPr>
          </a:p>
          <a:p>
            <a:pPr marL="293419" indent="-285717" defTabSz="554492">
              <a:lnSpc>
                <a:spcPts val="1919"/>
              </a:lnSpc>
              <a:buClr>
                <a:srgbClr val="425757"/>
              </a:buClr>
              <a:buFontTx/>
              <a:buChar char="•"/>
              <a:tabLst>
                <a:tab pos="293033" algn="l"/>
                <a:tab pos="293804" algn="l"/>
              </a:tabLst>
            </a:pP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Refreshing</a:t>
            </a:r>
            <a:endParaRPr sz="1607">
              <a:solidFill>
                <a:prstClr val="black"/>
              </a:solidFill>
              <a:latin typeface="Arial"/>
              <a:cs typeface="Arial"/>
            </a:endParaRPr>
          </a:p>
          <a:p>
            <a:pPr marL="293419" indent="-285717" defTabSz="554492">
              <a:lnSpc>
                <a:spcPts val="1919"/>
              </a:lnSpc>
              <a:buClr>
                <a:srgbClr val="425757"/>
              </a:buClr>
              <a:buFontTx/>
              <a:buChar char="•"/>
              <a:tabLst>
                <a:tab pos="293033" algn="l"/>
                <a:tab pos="293804" algn="l"/>
              </a:tabLst>
            </a:pPr>
            <a:r>
              <a:rPr sz="1607" spc="-3" dirty="0">
                <a:solidFill>
                  <a:srgbClr val="2C3939"/>
                </a:solidFill>
                <a:latin typeface="Arial"/>
                <a:cs typeface="Arial"/>
              </a:rPr>
              <a:t>Crisp, clean</a:t>
            </a:r>
            <a:r>
              <a:rPr sz="1607" spc="-33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607" spc="-3" dirty="0">
                <a:solidFill>
                  <a:srgbClr val="2C3939"/>
                </a:solidFill>
                <a:latin typeface="Arial"/>
                <a:cs typeface="Arial"/>
              </a:rPr>
              <a:t>taste</a:t>
            </a:r>
            <a:endParaRPr sz="1607">
              <a:solidFill>
                <a:prstClr val="black"/>
              </a:solidFill>
              <a:latin typeface="Arial"/>
              <a:cs typeface="Arial"/>
            </a:endParaRPr>
          </a:p>
          <a:p>
            <a:pPr marL="293419" indent="-285717" defTabSz="554492">
              <a:lnSpc>
                <a:spcPts val="1919"/>
              </a:lnSpc>
              <a:buClr>
                <a:srgbClr val="425757"/>
              </a:buClr>
              <a:buFontTx/>
              <a:buChar char="•"/>
              <a:tabLst>
                <a:tab pos="293033" algn="l"/>
                <a:tab pos="293804" algn="l"/>
              </a:tabLst>
            </a:pP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Livens </a:t>
            </a:r>
            <a:r>
              <a:rPr sz="1607" spc="-9" dirty="0">
                <a:solidFill>
                  <a:srgbClr val="2C3939"/>
                </a:solidFill>
                <a:latin typeface="Arial"/>
                <a:cs typeface="Arial"/>
              </a:rPr>
              <a:t>up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the</a:t>
            </a:r>
            <a:r>
              <a:rPr sz="1607" spc="-15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607" spc="-3" dirty="0">
                <a:solidFill>
                  <a:srgbClr val="2C3939"/>
                </a:solidFill>
                <a:latin typeface="Arial"/>
                <a:cs typeface="Arial"/>
              </a:rPr>
              <a:t>occasion</a:t>
            </a:r>
            <a:endParaRPr sz="1607">
              <a:solidFill>
                <a:prstClr val="black"/>
              </a:solidFill>
              <a:latin typeface="Arial"/>
              <a:cs typeface="Arial"/>
            </a:endParaRPr>
          </a:p>
          <a:p>
            <a:pPr marL="293419" indent="-285717" defTabSz="554492">
              <a:lnSpc>
                <a:spcPts val="1919"/>
              </a:lnSpc>
              <a:buClr>
                <a:srgbClr val="425757"/>
              </a:buClr>
              <a:buFontTx/>
              <a:buChar char="•"/>
              <a:tabLst>
                <a:tab pos="293033" algn="l"/>
                <a:tab pos="293804" algn="l"/>
              </a:tabLst>
            </a:pPr>
            <a:r>
              <a:rPr sz="1607" spc="-3" dirty="0">
                <a:solidFill>
                  <a:srgbClr val="2C3939"/>
                </a:solidFill>
                <a:latin typeface="Arial"/>
                <a:cs typeface="Arial"/>
              </a:rPr>
              <a:t>Eye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catching container </a:t>
            </a:r>
            <a:r>
              <a:rPr sz="1607" spc="-3" dirty="0">
                <a:solidFill>
                  <a:srgbClr val="2C3939"/>
                </a:solidFill>
                <a:latin typeface="Arial"/>
                <a:cs typeface="Arial"/>
              </a:rPr>
              <a:t>/</a:t>
            </a:r>
            <a:r>
              <a:rPr sz="1607" spc="-39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label</a:t>
            </a:r>
            <a:endParaRPr sz="1607">
              <a:solidFill>
                <a:prstClr val="black"/>
              </a:solidFill>
              <a:latin typeface="Arial"/>
              <a:cs typeface="Arial"/>
            </a:endParaRPr>
          </a:p>
          <a:p>
            <a:pPr marL="293419" indent="-285717" defTabSz="554492">
              <a:lnSpc>
                <a:spcPts val="1925"/>
              </a:lnSpc>
              <a:buClr>
                <a:srgbClr val="425757"/>
              </a:buClr>
              <a:buFontTx/>
              <a:buChar char="•"/>
              <a:tabLst>
                <a:tab pos="293033" algn="l"/>
                <a:tab pos="293804" algn="l"/>
              </a:tabLst>
            </a:pP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Perfect </a:t>
            </a:r>
            <a:r>
              <a:rPr sz="1607" spc="-3" dirty="0">
                <a:solidFill>
                  <a:srgbClr val="2C3939"/>
                </a:solidFill>
                <a:latin typeface="Arial"/>
                <a:cs typeface="Arial"/>
              </a:rPr>
              <a:t>for</a:t>
            </a:r>
            <a:r>
              <a:rPr sz="1607" spc="-21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socializing</a:t>
            </a:r>
            <a:endParaRPr sz="160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644330" y="2517090"/>
            <a:ext cx="3082442" cy="0"/>
          </a:xfrm>
          <a:custGeom>
            <a:avLst/>
            <a:gdLst/>
            <a:ahLst/>
            <a:cxnLst/>
            <a:rect l="l" t="t" r="r" b="b"/>
            <a:pathLst>
              <a:path w="5083175">
                <a:moveTo>
                  <a:pt x="0" y="0"/>
                </a:moveTo>
                <a:lnTo>
                  <a:pt x="5082986" y="0"/>
                </a:lnTo>
              </a:path>
            </a:pathLst>
          </a:custGeom>
          <a:ln w="104290">
            <a:solidFill>
              <a:srgbClr val="686E76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506037" y="2419180"/>
            <a:ext cx="162497" cy="194458"/>
          </a:xfrm>
          <a:custGeom>
            <a:avLst/>
            <a:gdLst/>
            <a:ahLst/>
            <a:cxnLst/>
            <a:rect l="l" t="t" r="r" b="b"/>
            <a:pathLst>
              <a:path w="267969" h="320675">
                <a:moveTo>
                  <a:pt x="133817" y="0"/>
                </a:moveTo>
                <a:lnTo>
                  <a:pt x="91513" y="8167"/>
                </a:lnTo>
                <a:lnTo>
                  <a:pt x="54778" y="30910"/>
                </a:lnTo>
                <a:lnTo>
                  <a:pt x="25813" y="65589"/>
                </a:lnTo>
                <a:lnTo>
                  <a:pt x="6820" y="109567"/>
                </a:lnTo>
                <a:lnTo>
                  <a:pt x="0" y="160204"/>
                </a:lnTo>
                <a:lnTo>
                  <a:pt x="6820" y="210841"/>
                </a:lnTo>
                <a:lnTo>
                  <a:pt x="25813" y="254819"/>
                </a:lnTo>
                <a:lnTo>
                  <a:pt x="54778" y="289499"/>
                </a:lnTo>
                <a:lnTo>
                  <a:pt x="91513" y="312241"/>
                </a:lnTo>
                <a:lnTo>
                  <a:pt x="133817" y="320409"/>
                </a:lnTo>
                <a:lnTo>
                  <a:pt x="176121" y="312241"/>
                </a:lnTo>
                <a:lnTo>
                  <a:pt x="212857" y="289499"/>
                </a:lnTo>
                <a:lnTo>
                  <a:pt x="241822" y="254819"/>
                </a:lnTo>
                <a:lnTo>
                  <a:pt x="260815" y="210841"/>
                </a:lnTo>
                <a:lnTo>
                  <a:pt x="267635" y="160204"/>
                </a:lnTo>
                <a:lnTo>
                  <a:pt x="260815" y="109567"/>
                </a:lnTo>
                <a:lnTo>
                  <a:pt x="241822" y="65589"/>
                </a:lnTo>
                <a:lnTo>
                  <a:pt x="212857" y="30910"/>
                </a:lnTo>
                <a:lnTo>
                  <a:pt x="176121" y="8167"/>
                </a:lnTo>
                <a:lnTo>
                  <a:pt x="13381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506037" y="2419180"/>
            <a:ext cx="162497" cy="194458"/>
          </a:xfrm>
          <a:custGeom>
            <a:avLst/>
            <a:gdLst/>
            <a:ahLst/>
            <a:cxnLst/>
            <a:rect l="l" t="t" r="r" b="b"/>
            <a:pathLst>
              <a:path w="267969" h="320675">
                <a:moveTo>
                  <a:pt x="0" y="160204"/>
                </a:moveTo>
                <a:lnTo>
                  <a:pt x="6820" y="109567"/>
                </a:lnTo>
                <a:lnTo>
                  <a:pt x="25813" y="65589"/>
                </a:lnTo>
                <a:lnTo>
                  <a:pt x="54778" y="30910"/>
                </a:lnTo>
                <a:lnTo>
                  <a:pt x="91513" y="8167"/>
                </a:lnTo>
                <a:lnTo>
                  <a:pt x="133817" y="0"/>
                </a:lnTo>
                <a:lnTo>
                  <a:pt x="176121" y="8167"/>
                </a:lnTo>
                <a:lnTo>
                  <a:pt x="212857" y="30910"/>
                </a:lnTo>
                <a:lnTo>
                  <a:pt x="241822" y="65589"/>
                </a:lnTo>
                <a:lnTo>
                  <a:pt x="260815" y="109567"/>
                </a:lnTo>
                <a:lnTo>
                  <a:pt x="267635" y="160204"/>
                </a:lnTo>
                <a:lnTo>
                  <a:pt x="260815" y="210841"/>
                </a:lnTo>
                <a:lnTo>
                  <a:pt x="241822" y="254819"/>
                </a:lnTo>
                <a:lnTo>
                  <a:pt x="212857" y="289499"/>
                </a:lnTo>
                <a:lnTo>
                  <a:pt x="176121" y="312241"/>
                </a:lnTo>
                <a:lnTo>
                  <a:pt x="133817" y="320409"/>
                </a:lnTo>
                <a:lnTo>
                  <a:pt x="91513" y="312241"/>
                </a:lnTo>
                <a:lnTo>
                  <a:pt x="54778" y="289499"/>
                </a:lnTo>
                <a:lnTo>
                  <a:pt x="25813" y="254819"/>
                </a:lnTo>
                <a:lnTo>
                  <a:pt x="6820" y="210841"/>
                </a:lnTo>
                <a:lnTo>
                  <a:pt x="0" y="160204"/>
                </a:lnTo>
                <a:close/>
              </a:path>
            </a:pathLst>
          </a:custGeom>
          <a:ln w="62825">
            <a:solidFill>
              <a:srgbClr val="686E76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347225" y="1284642"/>
            <a:ext cx="989007" cy="11071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9652050" y="1423361"/>
            <a:ext cx="1924938" cy="623650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z="4002" dirty="0"/>
              <a:t>S</a:t>
            </a:r>
            <a:r>
              <a:rPr sz="2153" spc="3" dirty="0"/>
              <a:t>IGNIFICANT</a:t>
            </a:r>
            <a:endParaRPr sz="2153"/>
          </a:p>
        </p:txBody>
      </p:sp>
      <p:sp>
        <p:nvSpPr>
          <p:cNvPr id="32" name="object 32"/>
          <p:cNvSpPr txBox="1"/>
          <p:nvPr/>
        </p:nvSpPr>
        <p:spPr>
          <a:xfrm>
            <a:off x="9652050" y="1997107"/>
            <a:ext cx="937632" cy="422954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2698" b="1" dirty="0">
                <a:solidFill>
                  <a:srgbClr val="2C3939"/>
                </a:solidFill>
                <a:latin typeface="Arial"/>
                <a:cs typeface="Arial"/>
              </a:rPr>
              <a:t>G</a:t>
            </a:r>
            <a:r>
              <a:rPr sz="2153" b="1" dirty="0">
                <a:solidFill>
                  <a:srgbClr val="2C3939"/>
                </a:solidFill>
                <a:latin typeface="Arial"/>
                <a:cs typeface="Arial"/>
              </a:rPr>
              <a:t>AINS</a:t>
            </a:r>
            <a:endParaRPr sz="21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694029" y="2584758"/>
            <a:ext cx="3109396" cy="994448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293419" indent="-285717" defTabSz="554492">
              <a:lnSpc>
                <a:spcPts val="1925"/>
              </a:lnSpc>
              <a:spcBef>
                <a:spcPts val="55"/>
              </a:spcBef>
              <a:buClr>
                <a:srgbClr val="425757"/>
              </a:buClr>
              <a:buFontTx/>
              <a:buChar char="•"/>
              <a:tabLst>
                <a:tab pos="293033" algn="l"/>
                <a:tab pos="293804" algn="l"/>
              </a:tabLst>
            </a:pP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Popular </a:t>
            </a:r>
            <a:r>
              <a:rPr sz="1607" spc="-9" dirty="0">
                <a:solidFill>
                  <a:srgbClr val="2C3939"/>
                </a:solidFill>
                <a:latin typeface="Arial"/>
                <a:cs typeface="Arial"/>
              </a:rPr>
              <a:t>among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my</a:t>
            </a:r>
            <a:r>
              <a:rPr sz="1607" spc="-15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friends</a:t>
            </a:r>
            <a:endParaRPr sz="1607">
              <a:solidFill>
                <a:prstClr val="black"/>
              </a:solidFill>
              <a:latin typeface="Arial"/>
              <a:cs typeface="Arial"/>
            </a:endParaRPr>
          </a:p>
          <a:p>
            <a:pPr marL="293419" marR="3081" indent="-285717" defTabSz="554492">
              <a:lnSpc>
                <a:spcPts val="1922"/>
              </a:lnSpc>
              <a:spcBef>
                <a:spcPts val="64"/>
              </a:spcBef>
              <a:buClr>
                <a:srgbClr val="425757"/>
              </a:buClr>
              <a:buFontTx/>
              <a:buChar char="•"/>
              <a:tabLst>
                <a:tab pos="293033" algn="l"/>
                <a:tab pos="293804" algn="l"/>
              </a:tabLst>
            </a:pP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Perfect when </a:t>
            </a:r>
            <a:r>
              <a:rPr sz="1607" spc="-3" dirty="0">
                <a:solidFill>
                  <a:srgbClr val="2C3939"/>
                </a:solidFill>
                <a:latin typeface="Arial"/>
                <a:cs typeface="Arial"/>
              </a:rPr>
              <a:t>I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want </a:t>
            </a:r>
            <a:r>
              <a:rPr sz="1607" spc="-3" dirty="0">
                <a:solidFill>
                  <a:srgbClr val="2C3939"/>
                </a:solidFill>
                <a:latin typeface="Arial"/>
                <a:cs typeface="Arial"/>
              </a:rPr>
              <a:t>to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be</a:t>
            </a:r>
            <a:r>
              <a:rPr sz="1607" spc="-49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more  sophisticated</a:t>
            </a:r>
            <a:endParaRPr sz="1607">
              <a:solidFill>
                <a:prstClr val="black"/>
              </a:solidFill>
              <a:latin typeface="Arial"/>
              <a:cs typeface="Arial"/>
            </a:endParaRPr>
          </a:p>
          <a:p>
            <a:pPr marL="293419" indent="-285717" defTabSz="554492">
              <a:lnSpc>
                <a:spcPts val="1856"/>
              </a:lnSpc>
              <a:buClr>
                <a:srgbClr val="425757"/>
              </a:buClr>
              <a:buFontTx/>
              <a:buChar char="•"/>
              <a:tabLst>
                <a:tab pos="293033" algn="l"/>
                <a:tab pos="293804" algn="l"/>
              </a:tabLst>
            </a:pP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Lower calorie</a:t>
            </a:r>
            <a:r>
              <a:rPr sz="1607" spc="-24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option</a:t>
            </a:r>
            <a:endParaRPr sz="160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690808" y="5049039"/>
            <a:ext cx="3082442" cy="0"/>
          </a:xfrm>
          <a:custGeom>
            <a:avLst/>
            <a:gdLst/>
            <a:ahLst/>
            <a:cxnLst/>
            <a:rect l="l" t="t" r="r" b="b"/>
            <a:pathLst>
              <a:path w="5083175">
                <a:moveTo>
                  <a:pt x="0" y="0"/>
                </a:moveTo>
                <a:lnTo>
                  <a:pt x="5082986" y="0"/>
                </a:lnTo>
              </a:path>
            </a:pathLst>
          </a:custGeom>
          <a:ln w="104290">
            <a:solidFill>
              <a:srgbClr val="686E76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552515" y="4951128"/>
            <a:ext cx="162497" cy="194458"/>
          </a:xfrm>
          <a:custGeom>
            <a:avLst/>
            <a:gdLst/>
            <a:ahLst/>
            <a:cxnLst/>
            <a:rect l="l" t="t" r="r" b="b"/>
            <a:pathLst>
              <a:path w="267969" h="320675">
                <a:moveTo>
                  <a:pt x="133817" y="0"/>
                </a:moveTo>
                <a:lnTo>
                  <a:pt x="91513" y="8167"/>
                </a:lnTo>
                <a:lnTo>
                  <a:pt x="54778" y="30910"/>
                </a:lnTo>
                <a:lnTo>
                  <a:pt x="25813" y="65589"/>
                </a:lnTo>
                <a:lnTo>
                  <a:pt x="6820" y="109567"/>
                </a:lnTo>
                <a:lnTo>
                  <a:pt x="0" y="160204"/>
                </a:lnTo>
                <a:lnTo>
                  <a:pt x="6820" y="210841"/>
                </a:lnTo>
                <a:lnTo>
                  <a:pt x="25813" y="254819"/>
                </a:lnTo>
                <a:lnTo>
                  <a:pt x="54778" y="289499"/>
                </a:lnTo>
                <a:lnTo>
                  <a:pt x="91513" y="312241"/>
                </a:lnTo>
                <a:lnTo>
                  <a:pt x="133817" y="320409"/>
                </a:lnTo>
                <a:lnTo>
                  <a:pt x="176121" y="312241"/>
                </a:lnTo>
                <a:lnTo>
                  <a:pt x="212857" y="289499"/>
                </a:lnTo>
                <a:lnTo>
                  <a:pt x="241822" y="254819"/>
                </a:lnTo>
                <a:lnTo>
                  <a:pt x="260815" y="210841"/>
                </a:lnTo>
                <a:lnTo>
                  <a:pt x="267635" y="160204"/>
                </a:lnTo>
                <a:lnTo>
                  <a:pt x="260815" y="109567"/>
                </a:lnTo>
                <a:lnTo>
                  <a:pt x="241822" y="65589"/>
                </a:lnTo>
                <a:lnTo>
                  <a:pt x="212857" y="30910"/>
                </a:lnTo>
                <a:lnTo>
                  <a:pt x="176121" y="8167"/>
                </a:lnTo>
                <a:lnTo>
                  <a:pt x="13381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552515" y="4951128"/>
            <a:ext cx="162497" cy="194458"/>
          </a:xfrm>
          <a:custGeom>
            <a:avLst/>
            <a:gdLst/>
            <a:ahLst/>
            <a:cxnLst/>
            <a:rect l="l" t="t" r="r" b="b"/>
            <a:pathLst>
              <a:path w="267969" h="320675">
                <a:moveTo>
                  <a:pt x="0" y="160204"/>
                </a:moveTo>
                <a:lnTo>
                  <a:pt x="6820" y="109567"/>
                </a:lnTo>
                <a:lnTo>
                  <a:pt x="25813" y="65589"/>
                </a:lnTo>
                <a:lnTo>
                  <a:pt x="54778" y="30910"/>
                </a:lnTo>
                <a:lnTo>
                  <a:pt x="91513" y="8167"/>
                </a:lnTo>
                <a:lnTo>
                  <a:pt x="133817" y="0"/>
                </a:lnTo>
                <a:lnTo>
                  <a:pt x="176121" y="8167"/>
                </a:lnTo>
                <a:lnTo>
                  <a:pt x="212857" y="30910"/>
                </a:lnTo>
                <a:lnTo>
                  <a:pt x="241822" y="65589"/>
                </a:lnTo>
                <a:lnTo>
                  <a:pt x="260815" y="109567"/>
                </a:lnTo>
                <a:lnTo>
                  <a:pt x="267635" y="160204"/>
                </a:lnTo>
                <a:lnTo>
                  <a:pt x="260815" y="210841"/>
                </a:lnTo>
                <a:lnTo>
                  <a:pt x="241822" y="254819"/>
                </a:lnTo>
                <a:lnTo>
                  <a:pt x="212857" y="289499"/>
                </a:lnTo>
                <a:lnTo>
                  <a:pt x="176121" y="312241"/>
                </a:lnTo>
                <a:lnTo>
                  <a:pt x="133817" y="320409"/>
                </a:lnTo>
                <a:lnTo>
                  <a:pt x="91513" y="312241"/>
                </a:lnTo>
                <a:lnTo>
                  <a:pt x="54778" y="289499"/>
                </a:lnTo>
                <a:lnTo>
                  <a:pt x="25813" y="254819"/>
                </a:lnTo>
                <a:lnTo>
                  <a:pt x="6820" y="210841"/>
                </a:lnTo>
                <a:lnTo>
                  <a:pt x="0" y="160204"/>
                </a:lnTo>
                <a:close/>
              </a:path>
            </a:pathLst>
          </a:custGeom>
          <a:ln w="62825">
            <a:solidFill>
              <a:srgbClr val="686E76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393705" y="3816590"/>
            <a:ext cx="989007" cy="11071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698719" y="3955156"/>
            <a:ext cx="1925323" cy="1008050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lnSpc>
                <a:spcPts val="4663"/>
              </a:lnSpc>
              <a:spcBef>
                <a:spcPts val="61"/>
              </a:spcBef>
            </a:pPr>
            <a:r>
              <a:rPr sz="4002" b="1" spc="-3" dirty="0">
                <a:solidFill>
                  <a:srgbClr val="2C3939"/>
                </a:solidFill>
                <a:latin typeface="Arial"/>
                <a:cs typeface="Arial"/>
              </a:rPr>
              <a:t>S</a:t>
            </a:r>
            <a:r>
              <a:rPr sz="2153" b="1" spc="3" dirty="0">
                <a:solidFill>
                  <a:srgbClr val="2C3939"/>
                </a:solidFill>
                <a:latin typeface="Arial"/>
                <a:cs typeface="Arial"/>
              </a:rPr>
              <a:t>IGNIFICANT</a:t>
            </a:r>
            <a:endParaRPr sz="2153" dirty="0">
              <a:solidFill>
                <a:prstClr val="black"/>
              </a:solidFill>
              <a:latin typeface="Arial"/>
              <a:cs typeface="Arial"/>
            </a:endParaRPr>
          </a:p>
          <a:p>
            <a:pPr marL="7701" defTabSz="554492">
              <a:lnSpc>
                <a:spcPts val="3099"/>
              </a:lnSpc>
            </a:pPr>
            <a:r>
              <a:rPr sz="2698" b="1" spc="3" dirty="0">
                <a:solidFill>
                  <a:srgbClr val="2C3939"/>
                </a:solidFill>
                <a:latin typeface="Arial"/>
                <a:cs typeface="Arial"/>
              </a:rPr>
              <a:t>D</a:t>
            </a:r>
            <a:r>
              <a:rPr sz="2153" b="1" spc="3" dirty="0">
                <a:solidFill>
                  <a:srgbClr val="2C3939"/>
                </a:solidFill>
                <a:latin typeface="Arial"/>
                <a:cs typeface="Arial"/>
              </a:rPr>
              <a:t>ECLINES</a:t>
            </a:r>
            <a:endParaRPr sz="2153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764890" y="5116834"/>
            <a:ext cx="2850633" cy="494312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293419" indent="-285717" defTabSz="554492">
              <a:lnSpc>
                <a:spcPts val="1925"/>
              </a:lnSpc>
              <a:spcBef>
                <a:spcPts val="55"/>
              </a:spcBef>
              <a:buClr>
                <a:srgbClr val="425757"/>
              </a:buClr>
              <a:buFontTx/>
              <a:buChar char="•"/>
              <a:tabLst>
                <a:tab pos="293419" algn="l"/>
                <a:tab pos="293804" algn="l"/>
              </a:tabLst>
            </a:pPr>
            <a:r>
              <a:rPr sz="1607" spc="-39" dirty="0">
                <a:solidFill>
                  <a:srgbClr val="2C3939"/>
                </a:solidFill>
                <a:latin typeface="Arial"/>
                <a:cs typeface="Arial"/>
              </a:rPr>
              <a:t>Taste </a:t>
            </a:r>
            <a:r>
              <a:rPr sz="1607" spc="-3" dirty="0">
                <a:solidFill>
                  <a:srgbClr val="2C3939"/>
                </a:solidFill>
                <a:latin typeface="Arial"/>
                <a:cs typeface="Arial"/>
              </a:rPr>
              <a:t>I can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enjoy all</a:t>
            </a:r>
            <a:r>
              <a:rPr sz="1607" spc="-21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evening</a:t>
            </a:r>
            <a:endParaRPr sz="1607">
              <a:solidFill>
                <a:prstClr val="black"/>
              </a:solidFill>
              <a:latin typeface="Arial"/>
              <a:cs typeface="Arial"/>
            </a:endParaRPr>
          </a:p>
          <a:p>
            <a:pPr marL="293419" indent="-285717" defTabSz="554492">
              <a:lnSpc>
                <a:spcPts val="1925"/>
              </a:lnSpc>
              <a:buClr>
                <a:srgbClr val="425757"/>
              </a:buClr>
              <a:buFontTx/>
              <a:buChar char="•"/>
              <a:tabLst>
                <a:tab pos="293419" algn="l"/>
                <a:tab pos="293804" algn="l"/>
              </a:tabLst>
            </a:pP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Doesn’t </a:t>
            </a:r>
            <a:r>
              <a:rPr sz="1607" spc="-3" dirty="0">
                <a:solidFill>
                  <a:srgbClr val="2C3939"/>
                </a:solidFill>
                <a:latin typeface="Arial"/>
                <a:cs typeface="Arial"/>
              </a:rPr>
              <a:t>fill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me</a:t>
            </a:r>
            <a:r>
              <a:rPr sz="1607" spc="-21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up</a:t>
            </a:r>
            <a:endParaRPr sz="160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674427" y="1664853"/>
            <a:ext cx="811473" cy="5935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629472" y="4192230"/>
            <a:ext cx="842712" cy="6156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98724" y="1433013"/>
            <a:ext cx="5925759" cy="25431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607" spc="-3" dirty="0">
                <a:solidFill>
                  <a:srgbClr val="2C3939"/>
                </a:solidFill>
                <a:latin typeface="Arial"/>
                <a:cs typeface="Arial"/>
              </a:rPr>
              <a:t>Overall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perceptions </a:t>
            </a:r>
            <a:r>
              <a:rPr sz="1607" spc="-3" dirty="0">
                <a:solidFill>
                  <a:srgbClr val="2C3939"/>
                </a:solidFill>
                <a:latin typeface="Arial"/>
                <a:cs typeface="Arial"/>
              </a:rPr>
              <a:t>of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Cayman </a:t>
            </a:r>
            <a:r>
              <a:rPr sz="1607" spc="-3" dirty="0">
                <a:solidFill>
                  <a:srgbClr val="2C3939"/>
                </a:solidFill>
                <a:latin typeface="Arial"/>
                <a:cs typeface="Arial"/>
              </a:rPr>
              <a:t>Jack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has </a:t>
            </a:r>
            <a:r>
              <a:rPr sz="1607" b="1" spc="-6" dirty="0">
                <a:solidFill>
                  <a:srgbClr val="2C3939"/>
                </a:solidFill>
                <a:latin typeface="Arial"/>
                <a:cs typeface="Arial"/>
              </a:rPr>
              <a:t>improved</a:t>
            </a:r>
            <a:r>
              <a:rPr sz="1607" b="1" spc="-24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607" b="1" spc="-6" dirty="0">
                <a:solidFill>
                  <a:srgbClr val="2C3939"/>
                </a:solidFill>
                <a:latin typeface="Arial"/>
                <a:cs typeface="Arial"/>
              </a:rPr>
              <a:t>significantly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.</a:t>
            </a:r>
            <a:endParaRPr sz="160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529709" y="2447753"/>
            <a:ext cx="1866023" cy="973058"/>
          </a:xfrm>
          <a:custGeom>
            <a:avLst/>
            <a:gdLst/>
            <a:ahLst/>
            <a:cxnLst/>
            <a:rect l="l" t="t" r="r" b="b"/>
            <a:pathLst>
              <a:path w="3077209" h="1604645">
                <a:moveTo>
                  <a:pt x="0" y="121252"/>
                </a:moveTo>
                <a:lnTo>
                  <a:pt x="9521" y="74035"/>
                </a:lnTo>
                <a:lnTo>
                  <a:pt x="35496" y="35496"/>
                </a:lnTo>
                <a:lnTo>
                  <a:pt x="74035" y="9521"/>
                </a:lnTo>
                <a:lnTo>
                  <a:pt x="121252" y="0"/>
                </a:lnTo>
                <a:lnTo>
                  <a:pt x="2955930" y="0"/>
                </a:lnTo>
                <a:lnTo>
                  <a:pt x="3003148" y="9521"/>
                </a:lnTo>
                <a:lnTo>
                  <a:pt x="3041687" y="35496"/>
                </a:lnTo>
                <a:lnTo>
                  <a:pt x="3067661" y="74035"/>
                </a:lnTo>
                <a:lnTo>
                  <a:pt x="3077183" y="121252"/>
                </a:lnTo>
                <a:lnTo>
                  <a:pt x="3077183" y="1483305"/>
                </a:lnTo>
                <a:lnTo>
                  <a:pt x="3067661" y="1530522"/>
                </a:lnTo>
                <a:lnTo>
                  <a:pt x="3041687" y="1569062"/>
                </a:lnTo>
                <a:lnTo>
                  <a:pt x="3003148" y="1595036"/>
                </a:lnTo>
                <a:lnTo>
                  <a:pt x="2955930" y="1604558"/>
                </a:lnTo>
                <a:lnTo>
                  <a:pt x="121252" y="1604558"/>
                </a:lnTo>
                <a:lnTo>
                  <a:pt x="74035" y="1595036"/>
                </a:lnTo>
                <a:lnTo>
                  <a:pt x="35496" y="1569062"/>
                </a:lnTo>
                <a:lnTo>
                  <a:pt x="9521" y="1530522"/>
                </a:lnTo>
                <a:lnTo>
                  <a:pt x="0" y="1483305"/>
                </a:lnTo>
                <a:lnTo>
                  <a:pt x="0" y="121252"/>
                </a:lnTo>
                <a:close/>
              </a:path>
            </a:pathLst>
          </a:custGeom>
          <a:ln w="314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3600354" cy="6857615"/>
          </a:xfrm>
          <a:custGeom>
            <a:avLst/>
            <a:gdLst/>
            <a:ahLst/>
            <a:cxnLst/>
            <a:rect l="l" t="t" r="r" b="b"/>
            <a:pathLst>
              <a:path w="5937250" h="11308715">
                <a:moveTo>
                  <a:pt x="0" y="11308556"/>
                </a:moveTo>
                <a:lnTo>
                  <a:pt x="5936992" y="11308556"/>
                </a:lnTo>
                <a:lnTo>
                  <a:pt x="5936992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9974" y="358496"/>
            <a:ext cx="678484" cy="5006"/>
          </a:xfrm>
          <a:custGeom>
            <a:avLst/>
            <a:gdLst/>
            <a:ahLst/>
            <a:cxnLst/>
            <a:rect l="l" t="t" r="r" b="b"/>
            <a:pathLst>
              <a:path w="1118870" h="8254">
                <a:moveTo>
                  <a:pt x="0" y="8062"/>
                </a:moveTo>
                <a:lnTo>
                  <a:pt x="1118290" y="0"/>
                </a:lnTo>
              </a:path>
            </a:pathLst>
          </a:custGeom>
          <a:ln w="94237">
            <a:solidFill>
              <a:srgbClr val="F62E05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40447" y="6458578"/>
            <a:ext cx="142089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554492">
              <a:lnSpc>
                <a:spcPts val="1107"/>
              </a:lnSpc>
            </a:pPr>
            <a:r>
              <a:rPr sz="1001" dirty="0">
                <a:solidFill>
                  <a:srgbClr val="7E7E7E"/>
                </a:solidFill>
                <a:latin typeface="Arial"/>
                <a:cs typeface="Arial"/>
              </a:rPr>
              <a:t>93</a:t>
            </a:r>
            <a:endParaRPr sz="10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9593" y="6427019"/>
            <a:ext cx="623272" cy="1821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00625" y="0"/>
            <a:ext cx="8591176" cy="6857615"/>
          </a:xfrm>
          <a:custGeom>
            <a:avLst/>
            <a:gdLst/>
            <a:ahLst/>
            <a:cxnLst/>
            <a:rect l="l" t="t" r="r" b="b"/>
            <a:pathLst>
              <a:path w="14167485" h="11308715">
                <a:moveTo>
                  <a:pt x="14167107" y="0"/>
                </a:moveTo>
                <a:lnTo>
                  <a:pt x="0" y="0"/>
                </a:lnTo>
                <a:lnTo>
                  <a:pt x="0" y="11308553"/>
                </a:lnTo>
                <a:lnTo>
                  <a:pt x="14167107" y="11308553"/>
                </a:lnTo>
                <a:lnTo>
                  <a:pt x="141671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32746" y="6438823"/>
            <a:ext cx="157491" cy="161793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001" dirty="0">
                <a:solidFill>
                  <a:srgbClr val="7E7E7E"/>
                </a:solidFill>
                <a:latin typeface="Arial"/>
                <a:cs typeface="Arial"/>
              </a:rPr>
              <a:t>93</a:t>
            </a:r>
            <a:endParaRPr sz="10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7609" y="427497"/>
            <a:ext cx="2769384" cy="598070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ts val="2786"/>
              </a:lnSpc>
              <a:spcBef>
                <a:spcPts val="64"/>
              </a:spcBef>
            </a:pPr>
            <a:r>
              <a:rPr sz="2395" dirty="0"/>
              <a:t>Brand</a:t>
            </a:r>
            <a:r>
              <a:rPr sz="2395" spc="-24" dirty="0"/>
              <a:t> </a:t>
            </a:r>
            <a:r>
              <a:rPr sz="2395" dirty="0"/>
              <a:t>Perceptions</a:t>
            </a:r>
            <a:endParaRPr sz="2395"/>
          </a:p>
          <a:p>
            <a:pPr marL="7701">
              <a:lnSpc>
                <a:spcPts val="1840"/>
              </a:lnSpc>
            </a:pPr>
            <a:r>
              <a:rPr sz="1607" spc="-9" dirty="0"/>
              <a:t>Cayman </a:t>
            </a:r>
            <a:r>
              <a:rPr sz="1607" spc="-6" dirty="0"/>
              <a:t>Jack &amp;</a:t>
            </a:r>
            <a:r>
              <a:rPr sz="1607" spc="-39" dirty="0"/>
              <a:t> </a:t>
            </a:r>
            <a:r>
              <a:rPr sz="1607" spc="-6" dirty="0"/>
              <a:t>Competitors</a:t>
            </a:r>
            <a:endParaRPr sz="1607"/>
          </a:p>
        </p:txBody>
      </p:sp>
      <p:sp>
        <p:nvSpPr>
          <p:cNvPr id="9" name="object 9"/>
          <p:cNvSpPr txBox="1"/>
          <p:nvPr/>
        </p:nvSpPr>
        <p:spPr>
          <a:xfrm>
            <a:off x="3796364" y="6401335"/>
            <a:ext cx="6733624" cy="315809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001" dirty="0">
                <a:solidFill>
                  <a:srgbClr val="2C3939"/>
                </a:solidFill>
                <a:latin typeface="Arial"/>
                <a:cs typeface="Arial"/>
              </a:rPr>
              <a:t>Q34. Please indicate how well each of these characteristics describes the following brand using the </a:t>
            </a:r>
            <a:r>
              <a:rPr sz="1001" spc="3" dirty="0">
                <a:solidFill>
                  <a:srgbClr val="2C3939"/>
                </a:solidFill>
                <a:latin typeface="Arial"/>
                <a:cs typeface="Arial"/>
              </a:rPr>
              <a:t>5-point </a:t>
            </a:r>
            <a:r>
              <a:rPr sz="1001" dirty="0">
                <a:solidFill>
                  <a:srgbClr val="2C3939"/>
                </a:solidFill>
                <a:latin typeface="Arial"/>
                <a:cs typeface="Arial"/>
              </a:rPr>
              <a:t>scale</a:t>
            </a:r>
            <a:r>
              <a:rPr sz="1001" spc="-176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001" spc="-9" dirty="0">
                <a:solidFill>
                  <a:srgbClr val="2C3939"/>
                </a:solidFill>
                <a:latin typeface="Arial"/>
                <a:cs typeface="Arial"/>
              </a:rPr>
              <a:t>below.</a:t>
            </a:r>
            <a:endParaRPr sz="10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6846" y="1378724"/>
            <a:ext cx="2814822" cy="2801840"/>
          </a:xfrm>
          <a:prstGeom prst="rect">
            <a:avLst/>
          </a:prstGeom>
        </p:spPr>
        <p:txBody>
          <a:bodyPr vert="horz" wrap="square" lIns="0" tIns="28495" rIns="0" bIns="0" rtlCol="0">
            <a:spAutoFit/>
          </a:bodyPr>
          <a:lstStyle/>
          <a:p>
            <a:pPr marL="7701" marR="3081" defTabSz="554492">
              <a:lnSpc>
                <a:spcPct val="90400"/>
              </a:lnSpc>
              <a:spcBef>
                <a:spcPts val="224"/>
              </a:spcBef>
            </a:pPr>
            <a:r>
              <a:rPr sz="1395" dirty="0">
                <a:solidFill>
                  <a:srgbClr val="2C3939"/>
                </a:solidFill>
                <a:latin typeface="Arial"/>
                <a:cs typeface="Arial"/>
              </a:rPr>
              <a:t>Overall improvement in perceptions  may </a:t>
            </a:r>
            <a:r>
              <a:rPr sz="1395" spc="3" dirty="0">
                <a:solidFill>
                  <a:srgbClr val="2C3939"/>
                </a:solidFill>
                <a:latin typeface="Arial"/>
                <a:cs typeface="Arial"/>
              </a:rPr>
              <a:t>be </a:t>
            </a:r>
            <a:r>
              <a:rPr sz="1395" dirty="0">
                <a:solidFill>
                  <a:srgbClr val="2C3939"/>
                </a:solidFill>
                <a:latin typeface="Arial"/>
                <a:cs typeface="Arial"/>
              </a:rPr>
              <a:t>driven by gains in the  following</a:t>
            </a:r>
            <a:r>
              <a:rPr sz="1395" spc="6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395" dirty="0">
                <a:solidFill>
                  <a:srgbClr val="2C3939"/>
                </a:solidFill>
                <a:latin typeface="Arial"/>
                <a:cs typeface="Arial"/>
              </a:rPr>
              <a:t>area:</a:t>
            </a:r>
            <a:endParaRPr sz="1395">
              <a:solidFill>
                <a:prstClr val="black"/>
              </a:solidFill>
              <a:latin typeface="Arial"/>
              <a:cs typeface="Arial"/>
            </a:endParaRPr>
          </a:p>
          <a:p>
            <a:pPr marL="464772" indent="-228728" defTabSz="554492">
              <a:spcBef>
                <a:spcPts val="379"/>
              </a:spcBef>
              <a:buClr>
                <a:srgbClr val="F62E05"/>
              </a:buClr>
              <a:buFontTx/>
              <a:buChar char="–"/>
              <a:tabLst>
                <a:tab pos="464772" algn="l"/>
                <a:tab pos="465157" algn="l"/>
              </a:tabLst>
            </a:pPr>
            <a:r>
              <a:rPr sz="1182" spc="6" dirty="0">
                <a:solidFill>
                  <a:srgbClr val="2C3939"/>
                </a:solidFill>
                <a:latin typeface="Arial"/>
                <a:cs typeface="Arial"/>
              </a:rPr>
              <a:t>Popularity </a:t>
            </a:r>
            <a:r>
              <a:rPr sz="1182" spc="9" dirty="0">
                <a:solidFill>
                  <a:srgbClr val="2C3939"/>
                </a:solidFill>
                <a:latin typeface="Arial"/>
                <a:cs typeface="Arial"/>
              </a:rPr>
              <a:t>among</a:t>
            </a:r>
            <a:r>
              <a:rPr sz="1182" spc="15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182" spc="6" dirty="0">
                <a:solidFill>
                  <a:srgbClr val="2C3939"/>
                </a:solidFill>
                <a:latin typeface="Arial"/>
                <a:cs typeface="Arial"/>
              </a:rPr>
              <a:t>friends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marL="464772" indent="-228728" defTabSz="554492">
              <a:spcBef>
                <a:spcPts val="376"/>
              </a:spcBef>
              <a:buClr>
                <a:srgbClr val="F62E05"/>
              </a:buClr>
              <a:buFontTx/>
              <a:buChar char="–"/>
              <a:tabLst>
                <a:tab pos="464772" algn="l"/>
                <a:tab pos="465157" algn="l"/>
              </a:tabLst>
            </a:pPr>
            <a:r>
              <a:rPr sz="1182" spc="6" dirty="0">
                <a:solidFill>
                  <a:srgbClr val="2C3939"/>
                </a:solidFill>
                <a:latin typeface="Arial"/>
                <a:cs typeface="Arial"/>
              </a:rPr>
              <a:t>Lower</a:t>
            </a:r>
            <a:r>
              <a:rPr sz="1182" spc="9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182" spc="6" dirty="0">
                <a:solidFill>
                  <a:srgbClr val="2C3939"/>
                </a:solidFill>
                <a:latin typeface="Arial"/>
                <a:cs typeface="Arial"/>
              </a:rPr>
              <a:t>calories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marL="464772" indent="-228728" defTabSz="554492">
              <a:spcBef>
                <a:spcPts val="379"/>
              </a:spcBef>
              <a:buClr>
                <a:srgbClr val="F62E05"/>
              </a:buClr>
              <a:buFontTx/>
              <a:buChar char="–"/>
              <a:tabLst>
                <a:tab pos="464772" algn="l"/>
                <a:tab pos="465157" algn="l"/>
              </a:tabLst>
            </a:pPr>
            <a:r>
              <a:rPr sz="1182" spc="6" dirty="0">
                <a:solidFill>
                  <a:srgbClr val="2C3939"/>
                </a:solidFill>
                <a:latin typeface="Arial"/>
                <a:cs typeface="Arial"/>
              </a:rPr>
              <a:t>Gluten</a:t>
            </a:r>
            <a:r>
              <a:rPr sz="1182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182" spc="6" dirty="0">
                <a:solidFill>
                  <a:srgbClr val="2C3939"/>
                </a:solidFill>
                <a:latin typeface="Arial"/>
                <a:cs typeface="Arial"/>
              </a:rPr>
              <a:t>free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marL="464772" indent="-228728" defTabSz="554492">
              <a:spcBef>
                <a:spcPts val="376"/>
              </a:spcBef>
              <a:buClr>
                <a:srgbClr val="F62E05"/>
              </a:buClr>
              <a:buFontTx/>
              <a:buChar char="–"/>
              <a:tabLst>
                <a:tab pos="464772" algn="l"/>
                <a:tab pos="465157" algn="l"/>
              </a:tabLst>
            </a:pPr>
            <a:r>
              <a:rPr sz="1182" spc="6" dirty="0">
                <a:solidFill>
                  <a:srgbClr val="2C3939"/>
                </a:solidFill>
                <a:latin typeface="Arial"/>
                <a:cs typeface="Arial"/>
              </a:rPr>
              <a:t>Sophisticated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marL="464772" indent="-228728" defTabSz="554492">
              <a:spcBef>
                <a:spcPts val="376"/>
              </a:spcBef>
              <a:buClr>
                <a:srgbClr val="F62E05"/>
              </a:buClr>
              <a:buFontTx/>
              <a:buChar char="–"/>
              <a:tabLst>
                <a:tab pos="464772" algn="l"/>
                <a:tab pos="465157" algn="l"/>
              </a:tabLst>
            </a:pPr>
            <a:r>
              <a:rPr sz="1182" spc="6" dirty="0">
                <a:solidFill>
                  <a:srgbClr val="2C3939"/>
                </a:solidFill>
                <a:latin typeface="Arial"/>
                <a:cs typeface="Arial"/>
              </a:rPr>
              <a:t>Carbonated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554492">
              <a:buClr>
                <a:srgbClr val="F62E05"/>
              </a:buClr>
              <a:buFont typeface="Arial"/>
              <a:buChar char="–"/>
            </a:pPr>
            <a:endParaRPr sz="133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701" defTabSz="554492">
              <a:spcBef>
                <a:spcPts val="1100"/>
              </a:spcBef>
            </a:pPr>
            <a:r>
              <a:rPr sz="1395" dirty="0">
                <a:solidFill>
                  <a:srgbClr val="2C3939"/>
                </a:solidFill>
                <a:latin typeface="Arial"/>
                <a:cs typeface="Arial"/>
              </a:rPr>
              <a:t>Note some key declines as</a:t>
            </a:r>
            <a:r>
              <a:rPr sz="1395" spc="6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395" dirty="0">
                <a:solidFill>
                  <a:srgbClr val="2C3939"/>
                </a:solidFill>
                <a:latin typeface="Arial"/>
                <a:cs typeface="Arial"/>
              </a:rPr>
              <a:t>well:</a:t>
            </a:r>
            <a:endParaRPr sz="1395">
              <a:solidFill>
                <a:prstClr val="black"/>
              </a:solidFill>
              <a:latin typeface="Arial"/>
              <a:cs typeface="Arial"/>
            </a:endParaRPr>
          </a:p>
          <a:p>
            <a:pPr marL="464772" indent="-228728" defTabSz="554492">
              <a:spcBef>
                <a:spcPts val="382"/>
              </a:spcBef>
              <a:buClr>
                <a:srgbClr val="F62E05"/>
              </a:buClr>
              <a:buFontTx/>
              <a:buChar char="–"/>
              <a:tabLst>
                <a:tab pos="464772" algn="l"/>
                <a:tab pos="465157" algn="l"/>
              </a:tabLst>
            </a:pPr>
            <a:r>
              <a:rPr sz="1182" spc="9" dirty="0">
                <a:solidFill>
                  <a:srgbClr val="2C3939"/>
                </a:solidFill>
                <a:latin typeface="Arial"/>
                <a:cs typeface="Arial"/>
              </a:rPr>
              <a:t>Less</a:t>
            </a:r>
            <a:r>
              <a:rPr sz="1182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182" spc="3" dirty="0">
                <a:solidFill>
                  <a:srgbClr val="2C3939"/>
                </a:solidFill>
                <a:latin typeface="Arial"/>
                <a:cs typeface="Arial"/>
              </a:rPr>
              <a:t>filling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marL="464772" indent="-228728" defTabSz="554492">
              <a:spcBef>
                <a:spcPts val="373"/>
              </a:spcBef>
              <a:buClr>
                <a:srgbClr val="F62E05"/>
              </a:buClr>
              <a:buFontTx/>
              <a:buChar char="–"/>
              <a:tabLst>
                <a:tab pos="464772" algn="l"/>
                <a:tab pos="465157" algn="l"/>
              </a:tabLst>
            </a:pPr>
            <a:r>
              <a:rPr sz="1182" spc="6" dirty="0">
                <a:solidFill>
                  <a:srgbClr val="2C3939"/>
                </a:solidFill>
                <a:latin typeface="Arial"/>
                <a:cs typeface="Arial"/>
              </a:rPr>
              <a:t>Enjoy </a:t>
            </a:r>
            <a:r>
              <a:rPr sz="1182" spc="3" dirty="0">
                <a:solidFill>
                  <a:srgbClr val="2C3939"/>
                </a:solidFill>
                <a:latin typeface="Arial"/>
                <a:cs typeface="Arial"/>
              </a:rPr>
              <a:t>all</a:t>
            </a:r>
            <a:r>
              <a:rPr sz="1182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182" spc="6" dirty="0">
                <a:solidFill>
                  <a:srgbClr val="2C3939"/>
                </a:solidFill>
                <a:latin typeface="Arial"/>
                <a:cs typeface="Arial"/>
              </a:rPr>
              <a:t>evening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123511" y="669053"/>
          <a:ext cx="7188770" cy="4928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96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96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96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38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9D9D9"/>
                      </a:solidFill>
                      <a:prstDash val="solid"/>
                    </a:lnR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Is popular </a:t>
                      </a:r>
                      <a:r>
                        <a:rPr sz="900" spc="15" dirty="0">
                          <a:latin typeface="Arial"/>
                          <a:cs typeface="Arial"/>
                        </a:rPr>
                        <a:t>among </a:t>
                      </a:r>
                      <a:r>
                        <a:rPr sz="900" spc="20" dirty="0">
                          <a:latin typeface="Arial"/>
                          <a:cs typeface="Arial"/>
                        </a:rPr>
                        <a:t>my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friends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b="1" spc="10" dirty="0">
                          <a:latin typeface="Arial"/>
                          <a:cs typeface="Arial"/>
                        </a:rPr>
                        <a:t>71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+9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5965" algn="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76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5" dirty="0">
                          <a:latin typeface="Arial"/>
                          <a:cs typeface="Arial"/>
                        </a:rPr>
                        <a:t>Has a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hand-crafted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taste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b="1" spc="10" dirty="0">
                          <a:latin typeface="Arial"/>
                          <a:cs typeface="Arial"/>
                        </a:rPr>
                        <a:t>71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+5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5965" algn="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69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inexpensive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b="1" spc="10" dirty="0">
                          <a:latin typeface="Arial"/>
                          <a:cs typeface="Arial"/>
                        </a:rPr>
                        <a:t>68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+5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5965" algn="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2575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69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5" dirty="0">
                          <a:latin typeface="Arial"/>
                          <a:cs typeface="Arial"/>
                        </a:rPr>
                        <a:t>Has a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lower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alcohol</a:t>
                      </a:r>
                      <a:r>
                        <a:rPr sz="9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content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b="1" spc="10" dirty="0">
                          <a:latin typeface="Arial"/>
                          <a:cs typeface="Arial"/>
                        </a:rPr>
                        <a:t>67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+6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5965" algn="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69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65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Is perfect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when I want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feel/be </a:t>
                      </a:r>
                      <a:r>
                        <a:rPr sz="900" spc="1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900" spc="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sophisticated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b="1" spc="10" dirty="0">
                          <a:latin typeface="Arial"/>
                          <a:cs typeface="Arial"/>
                        </a:rPr>
                        <a:t>67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+7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5965" algn="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70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carbonated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b="1" spc="10" dirty="0">
                          <a:latin typeface="Arial"/>
                          <a:cs typeface="Arial"/>
                        </a:rPr>
                        <a:t>66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+7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5965" algn="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66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900" spc="15" dirty="0">
                          <a:latin typeface="Arial"/>
                          <a:cs typeface="Arial"/>
                        </a:rPr>
                        <a:t>a brand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heritage </a:t>
                      </a:r>
                      <a:r>
                        <a:rPr sz="900" spc="1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tradition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b="1" spc="10" dirty="0">
                          <a:latin typeface="Arial"/>
                          <a:cs typeface="Arial"/>
                        </a:rPr>
                        <a:t>63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+6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5965" algn="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67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66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900" spc="1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lower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calorie</a:t>
                      </a:r>
                      <a:r>
                        <a:rPr sz="9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option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b="1" spc="10" dirty="0">
                          <a:latin typeface="Arial"/>
                          <a:cs typeface="Arial"/>
                        </a:rPr>
                        <a:t>62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+7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5965" algn="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59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900" spc="15" dirty="0">
                          <a:latin typeface="Arial"/>
                          <a:cs typeface="Arial"/>
                        </a:rPr>
                        <a:t>a brand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that's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always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introducing </a:t>
                      </a:r>
                      <a:r>
                        <a:rPr sz="900" spc="15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9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flavors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b="1" spc="10" dirty="0">
                          <a:latin typeface="Arial"/>
                          <a:cs typeface="Arial"/>
                        </a:rPr>
                        <a:t>59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+5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5965" algn="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53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2575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2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5" dirty="0">
                          <a:latin typeface="Arial"/>
                          <a:cs typeface="Arial"/>
                        </a:rPr>
                        <a:t>Has a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wide </a:t>
                      </a:r>
                      <a:r>
                        <a:rPr sz="900" spc="15" dirty="0">
                          <a:latin typeface="Arial"/>
                          <a:cs typeface="Arial"/>
                        </a:rPr>
                        <a:t>range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different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 flavors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b="1" spc="10" dirty="0">
                          <a:latin typeface="Arial"/>
                          <a:cs typeface="Arial"/>
                        </a:rPr>
                        <a:t>58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+5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5965" algn="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2575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2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900" spc="15" dirty="0">
                          <a:latin typeface="Arial"/>
                          <a:cs typeface="Arial"/>
                        </a:rPr>
                        <a:t>a low carb or low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sugar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beverage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b="1" spc="10" dirty="0">
                          <a:latin typeface="Arial"/>
                          <a:cs typeface="Arial"/>
                        </a:rPr>
                        <a:t>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L w="12700">
                      <a:solidFill>
                        <a:srgbClr val="D9D9D9"/>
                      </a:solidFill>
                      <a:prstDash val="solid"/>
                    </a:lnL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+5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5965" algn="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58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21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Is gluten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free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b="1" spc="10" dirty="0">
                          <a:latin typeface="Arial"/>
                          <a:cs typeface="Arial"/>
                        </a:rPr>
                        <a:t>55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L w="12700">
                      <a:solidFill>
                        <a:srgbClr val="D9D9D9"/>
                      </a:solidFill>
                      <a:prstDash val="solid"/>
                    </a:lnL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+7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5965" algn="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2575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15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Is perfect for socializing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9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friends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b="1" spc="10" dirty="0">
                          <a:latin typeface="Arial"/>
                          <a:cs typeface="Arial"/>
                        </a:rPr>
                        <a:t>74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34163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5" dirty="0">
                          <a:solidFill>
                            <a:srgbClr val="CA1209"/>
                          </a:solidFill>
                          <a:latin typeface="Arial"/>
                          <a:cs typeface="Arial"/>
                        </a:rPr>
                        <a:t>-5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5965" algn="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79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2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5" dirty="0">
                          <a:latin typeface="Arial"/>
                          <a:cs typeface="Arial"/>
                        </a:rPr>
                        <a:t>Has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flavors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like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b="1" spc="10" dirty="0">
                          <a:latin typeface="Arial"/>
                          <a:cs typeface="Arial"/>
                        </a:rPr>
                        <a:t>73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34163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5" dirty="0">
                          <a:solidFill>
                            <a:srgbClr val="CA1209"/>
                          </a:solidFill>
                          <a:latin typeface="Arial"/>
                          <a:cs typeface="Arial"/>
                        </a:rPr>
                        <a:t>-5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5965" algn="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77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2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900" spc="1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treat/reward to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 yourself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b="1" spc="10" dirty="0">
                          <a:latin typeface="Arial"/>
                          <a:cs typeface="Arial"/>
                        </a:rPr>
                        <a:t>71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34163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5" dirty="0">
                          <a:solidFill>
                            <a:srgbClr val="CA1209"/>
                          </a:solidFill>
                          <a:latin typeface="Arial"/>
                          <a:cs typeface="Arial"/>
                        </a:rPr>
                        <a:t>-5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5965" algn="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77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68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5" dirty="0">
                          <a:latin typeface="Arial"/>
                          <a:cs typeface="Arial"/>
                        </a:rPr>
                        <a:t>Does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900" spc="15" dirty="0">
                          <a:latin typeface="Arial"/>
                          <a:cs typeface="Arial"/>
                        </a:rPr>
                        <a:t>have a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strong alcohol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taste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b="1" spc="10" dirty="0">
                          <a:latin typeface="Arial"/>
                          <a:cs typeface="Arial"/>
                        </a:rPr>
                        <a:t>69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34163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5" dirty="0">
                          <a:solidFill>
                            <a:srgbClr val="CA1209"/>
                          </a:solidFill>
                          <a:latin typeface="Arial"/>
                          <a:cs typeface="Arial"/>
                        </a:rPr>
                        <a:t>-5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5965" algn="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69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68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2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5" dirty="0">
                          <a:latin typeface="Arial"/>
                          <a:cs typeface="Arial"/>
                        </a:rPr>
                        <a:t>Has a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taste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900" spc="15" dirty="0">
                          <a:latin typeface="Arial"/>
                          <a:cs typeface="Arial"/>
                        </a:rPr>
                        <a:t>can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enjoy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evening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b="1" spc="10" dirty="0">
                          <a:latin typeface="Arial"/>
                          <a:cs typeface="Arial"/>
                        </a:rPr>
                        <a:t>67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34163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5" dirty="0">
                          <a:solidFill>
                            <a:srgbClr val="CA1209"/>
                          </a:solidFill>
                          <a:latin typeface="Arial"/>
                          <a:cs typeface="Arial"/>
                        </a:rPr>
                        <a:t>-8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5965" algn="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2575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2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900" spc="15" dirty="0">
                          <a:latin typeface="Arial"/>
                          <a:cs typeface="Arial"/>
                        </a:rPr>
                        <a:t>a good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everyday alcoholic</a:t>
                      </a:r>
                      <a:r>
                        <a:rPr sz="9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5" dirty="0">
                          <a:latin typeface="Arial"/>
                          <a:cs typeface="Arial"/>
                        </a:rPr>
                        <a:t>beverage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b="1" spc="10" dirty="0">
                          <a:latin typeface="Arial"/>
                          <a:cs typeface="Arial"/>
                        </a:rPr>
                        <a:t>65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34163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5" dirty="0">
                          <a:solidFill>
                            <a:srgbClr val="CA1209"/>
                          </a:solidFill>
                          <a:latin typeface="Arial"/>
                          <a:cs typeface="Arial"/>
                        </a:rPr>
                        <a:t>-6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5965" algn="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75B5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66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2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755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Doesn't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fill </a:t>
                      </a:r>
                      <a:r>
                        <a:rPr sz="900" spc="20" dirty="0">
                          <a:latin typeface="Arial"/>
                          <a:cs typeface="Arial"/>
                        </a:rPr>
                        <a:t>me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5" dirty="0">
                          <a:latin typeface="Arial"/>
                          <a:cs typeface="Arial"/>
                        </a:rPr>
                        <a:t>up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b="1" spc="10" dirty="0">
                          <a:latin typeface="Arial"/>
                          <a:cs typeface="Arial"/>
                        </a:rPr>
                        <a:t>60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marL="34163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5" dirty="0">
                          <a:solidFill>
                            <a:srgbClr val="CA1209"/>
                          </a:solidFill>
                          <a:latin typeface="Arial"/>
                          <a:cs typeface="Arial"/>
                        </a:rPr>
                        <a:t>-9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5965" algn="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57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66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506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7219110" y="728420"/>
            <a:ext cx="862523" cy="4487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329701" y="701752"/>
            <a:ext cx="884619" cy="5371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358219" y="557745"/>
            <a:ext cx="707848" cy="7070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338519" y="811473"/>
            <a:ext cx="899858" cy="2826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FFDEB-4506-4049-9725-A0E1F3491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20"/>
            <a:ext cx="10515600" cy="926347"/>
          </a:xfrm>
        </p:spPr>
        <p:txBody>
          <a:bodyPr/>
          <a:lstStyle/>
          <a:p>
            <a:r>
              <a:rPr lang="en-US" dirty="0"/>
              <a:t>Brand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26FD0-7542-42D2-8D76-9A36A0D4D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3773"/>
            <a:ext cx="10515600" cy="5169063"/>
          </a:xfrm>
        </p:spPr>
        <p:txBody>
          <a:bodyPr>
            <a:normAutofit/>
          </a:bodyPr>
          <a:lstStyle/>
          <a:p>
            <a:r>
              <a:rPr lang="en-US" sz="1800" dirty="0"/>
              <a:t>Include brand, pack size, and </a:t>
            </a:r>
            <a:r>
              <a:rPr lang="en-US" sz="1800" dirty="0" err="1"/>
              <a:t>sku</a:t>
            </a:r>
            <a:r>
              <a:rPr lang="en-US" sz="1800" dirty="0"/>
              <a:t> level performance</a:t>
            </a:r>
          </a:p>
          <a:p>
            <a:r>
              <a:rPr lang="en-US" sz="1800" dirty="0"/>
              <a:t>Consider YTD as well as monthly/weekly trended data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144835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622451F-8573-49A8-8455-CE4CA50E1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AC3FB5-5DE5-4FA5-AFE6-E36A2A168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61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9593" y="6427019"/>
            <a:ext cx="623272" cy="1821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8" y="1197018"/>
            <a:ext cx="12191144" cy="4993902"/>
          </a:xfrm>
          <a:custGeom>
            <a:avLst/>
            <a:gdLst/>
            <a:ahLst/>
            <a:cxnLst/>
            <a:rect l="l" t="t" r="r" b="b"/>
            <a:pathLst>
              <a:path w="20104100" h="8235315">
                <a:moveTo>
                  <a:pt x="0" y="8235141"/>
                </a:moveTo>
                <a:lnTo>
                  <a:pt x="20104099" y="8235141"/>
                </a:lnTo>
                <a:lnTo>
                  <a:pt x="20104099" y="0"/>
                </a:lnTo>
                <a:lnTo>
                  <a:pt x="0" y="0"/>
                </a:lnTo>
                <a:lnTo>
                  <a:pt x="0" y="82351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609" y="422163"/>
            <a:ext cx="3805978" cy="422954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  <a:tabLst>
                <a:tab pos="2998108" algn="l"/>
              </a:tabLst>
            </a:pPr>
            <a:r>
              <a:rPr sz="2698" b="1" dirty="0">
                <a:solidFill>
                  <a:srgbClr val="2C3939"/>
                </a:solidFill>
                <a:latin typeface="Arial"/>
                <a:cs typeface="Arial"/>
              </a:rPr>
              <a:t>The </a:t>
            </a:r>
            <a:r>
              <a:rPr sz="2698" b="1" spc="-3" dirty="0">
                <a:solidFill>
                  <a:srgbClr val="2C3939"/>
                </a:solidFill>
                <a:latin typeface="Arial"/>
                <a:cs typeface="Arial"/>
              </a:rPr>
              <a:t>Cayma</a:t>
            </a:r>
            <a:r>
              <a:rPr sz="2698" b="1" dirty="0">
                <a:solidFill>
                  <a:srgbClr val="2C3939"/>
                </a:solidFill>
                <a:latin typeface="Arial"/>
                <a:cs typeface="Arial"/>
              </a:rPr>
              <a:t>n</a:t>
            </a:r>
            <a:r>
              <a:rPr sz="2698" b="1" spc="-3" dirty="0">
                <a:solidFill>
                  <a:srgbClr val="2C3939"/>
                </a:solidFill>
                <a:latin typeface="Arial"/>
                <a:cs typeface="Arial"/>
              </a:rPr>
              <a:t> Ja</a:t>
            </a:r>
            <a:r>
              <a:rPr sz="2698" b="1" spc="-9" dirty="0">
                <a:solidFill>
                  <a:srgbClr val="2C3939"/>
                </a:solidFill>
                <a:latin typeface="Arial"/>
                <a:cs typeface="Arial"/>
              </a:rPr>
              <a:t>c</a:t>
            </a:r>
            <a:r>
              <a:rPr sz="2698" b="1" dirty="0">
                <a:solidFill>
                  <a:srgbClr val="2C3939"/>
                </a:solidFill>
                <a:latin typeface="Arial"/>
                <a:cs typeface="Arial"/>
              </a:rPr>
              <a:t>k	</a:t>
            </a:r>
            <a:r>
              <a:rPr sz="2698" b="1" spc="-3" dirty="0">
                <a:solidFill>
                  <a:srgbClr val="2C3939"/>
                </a:solidFill>
                <a:latin typeface="Arial"/>
                <a:cs typeface="Arial"/>
              </a:rPr>
              <a:t>Buzz</a:t>
            </a:r>
            <a:endParaRPr sz="269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0987" y="1306230"/>
            <a:ext cx="313828" cy="2394717"/>
          </a:xfrm>
          <a:custGeom>
            <a:avLst/>
            <a:gdLst/>
            <a:ahLst/>
            <a:cxnLst/>
            <a:rect l="l" t="t" r="r" b="b"/>
            <a:pathLst>
              <a:path w="517525" h="3949065">
                <a:moveTo>
                  <a:pt x="0" y="3948989"/>
                </a:moveTo>
                <a:lnTo>
                  <a:pt x="517062" y="3948989"/>
                </a:lnTo>
                <a:lnTo>
                  <a:pt x="517062" y="0"/>
                </a:lnTo>
                <a:lnTo>
                  <a:pt x="0" y="0"/>
                </a:lnTo>
                <a:lnTo>
                  <a:pt x="0" y="3948989"/>
                </a:lnTo>
                <a:close/>
              </a:path>
            </a:pathLst>
          </a:custGeom>
          <a:solidFill>
            <a:srgbClr val="95CECC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0987" y="3700901"/>
            <a:ext cx="313828" cy="2394717"/>
          </a:xfrm>
          <a:custGeom>
            <a:avLst/>
            <a:gdLst/>
            <a:ahLst/>
            <a:cxnLst/>
            <a:rect l="l" t="t" r="r" b="b"/>
            <a:pathLst>
              <a:path w="517525" h="3949065">
                <a:moveTo>
                  <a:pt x="0" y="3948989"/>
                </a:moveTo>
                <a:lnTo>
                  <a:pt x="517062" y="3948989"/>
                </a:lnTo>
                <a:lnTo>
                  <a:pt x="517062" y="0"/>
                </a:lnTo>
                <a:lnTo>
                  <a:pt x="0" y="0"/>
                </a:lnTo>
                <a:lnTo>
                  <a:pt x="0" y="3948989"/>
                </a:lnTo>
                <a:close/>
              </a:path>
            </a:pathLst>
          </a:custGeom>
          <a:solidFill>
            <a:srgbClr val="95CECC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7812" y="3691377"/>
            <a:ext cx="319989" cy="19253"/>
          </a:xfrm>
          <a:custGeom>
            <a:avLst/>
            <a:gdLst/>
            <a:ahLst/>
            <a:cxnLst/>
            <a:rect l="l" t="t" r="r" b="b"/>
            <a:pathLst>
              <a:path w="527685" h="31750">
                <a:moveTo>
                  <a:pt x="0" y="31412"/>
                </a:moveTo>
                <a:lnTo>
                  <a:pt x="527533" y="31412"/>
                </a:lnTo>
                <a:lnTo>
                  <a:pt x="527533" y="0"/>
                </a:lnTo>
                <a:lnTo>
                  <a:pt x="0" y="0"/>
                </a:lnTo>
                <a:lnTo>
                  <a:pt x="0" y="314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0987" y="1303119"/>
            <a:ext cx="0" cy="4795979"/>
          </a:xfrm>
          <a:custGeom>
            <a:avLst/>
            <a:gdLst/>
            <a:ahLst/>
            <a:cxnLst/>
            <a:rect l="l" t="t" r="r" b="b"/>
            <a:pathLst>
              <a:path h="7908925">
                <a:moveTo>
                  <a:pt x="0" y="0"/>
                </a:moveTo>
                <a:lnTo>
                  <a:pt x="0" y="7908345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4535" y="1303119"/>
            <a:ext cx="0" cy="4795979"/>
          </a:xfrm>
          <a:custGeom>
            <a:avLst/>
            <a:gdLst/>
            <a:ahLst/>
            <a:cxnLst/>
            <a:rect l="l" t="t" r="r" b="b"/>
            <a:pathLst>
              <a:path h="7908925">
                <a:moveTo>
                  <a:pt x="0" y="0"/>
                </a:moveTo>
                <a:lnTo>
                  <a:pt x="0" y="7908345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7812" y="1306294"/>
            <a:ext cx="319989" cy="0"/>
          </a:xfrm>
          <a:custGeom>
            <a:avLst/>
            <a:gdLst/>
            <a:ahLst/>
            <a:cxnLst/>
            <a:rect l="l" t="t" r="r" b="b"/>
            <a:pathLst>
              <a:path w="527685">
                <a:moveTo>
                  <a:pt x="0" y="0"/>
                </a:moveTo>
                <a:lnTo>
                  <a:pt x="527533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7812" y="6095572"/>
            <a:ext cx="319989" cy="0"/>
          </a:xfrm>
          <a:custGeom>
            <a:avLst/>
            <a:gdLst/>
            <a:ahLst/>
            <a:cxnLst/>
            <a:rect l="l" t="t" r="r" b="b"/>
            <a:pathLst>
              <a:path w="527685">
                <a:moveTo>
                  <a:pt x="0" y="0"/>
                </a:moveTo>
                <a:lnTo>
                  <a:pt x="527533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2216" y="1835436"/>
            <a:ext cx="230832" cy="133694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7701" defTabSz="554492">
              <a:lnSpc>
                <a:spcPts val="1831"/>
              </a:lnSpc>
            </a:pPr>
            <a:r>
              <a:rPr sz="1607" b="1" spc="-6" dirty="0">
                <a:solidFill>
                  <a:srgbClr val="FFFFFF"/>
                </a:solidFill>
                <a:latin typeface="Arial"/>
                <a:cs typeface="Arial"/>
              </a:rPr>
              <a:t>Summer</a:t>
            </a:r>
            <a:r>
              <a:rPr sz="1607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7" b="1" spc="-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160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2216" y="4230361"/>
            <a:ext cx="230832" cy="133694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7701" defTabSz="554492">
              <a:lnSpc>
                <a:spcPts val="1831"/>
              </a:lnSpc>
            </a:pPr>
            <a:r>
              <a:rPr sz="1607" b="1" spc="-6" dirty="0">
                <a:solidFill>
                  <a:srgbClr val="FFFFFF"/>
                </a:solidFill>
                <a:latin typeface="Arial"/>
                <a:cs typeface="Arial"/>
              </a:rPr>
              <a:t>Summer</a:t>
            </a:r>
            <a:r>
              <a:rPr sz="1607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7" b="1" spc="-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160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9593" y="3681725"/>
            <a:ext cx="11614703" cy="0"/>
          </a:xfrm>
          <a:custGeom>
            <a:avLst/>
            <a:gdLst/>
            <a:ahLst/>
            <a:cxnLst/>
            <a:rect l="l" t="t" r="r" b="b"/>
            <a:pathLst>
              <a:path w="19153505">
                <a:moveTo>
                  <a:pt x="19152924" y="0"/>
                </a:moveTo>
                <a:lnTo>
                  <a:pt x="0" y="0"/>
                </a:lnTo>
              </a:path>
            </a:pathLst>
          </a:custGeom>
          <a:ln w="5026">
            <a:solidFill>
              <a:srgbClr val="A6A6A6"/>
            </a:solidFill>
            <a:prstDash val="sysDot"/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171432" y="1494177"/>
            <a:ext cx="0" cy="4254578"/>
          </a:xfrm>
          <a:custGeom>
            <a:avLst/>
            <a:gdLst/>
            <a:ahLst/>
            <a:cxnLst/>
            <a:rect l="l" t="t" r="r" b="b"/>
            <a:pathLst>
              <a:path h="7016115">
                <a:moveTo>
                  <a:pt x="0" y="0"/>
                </a:moveTo>
                <a:lnTo>
                  <a:pt x="0" y="7016016"/>
                </a:lnTo>
              </a:path>
            </a:pathLst>
          </a:custGeom>
          <a:ln w="5026">
            <a:solidFill>
              <a:srgbClr val="A6A6A6"/>
            </a:solidFill>
            <a:prstDash val="sysDot"/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76973" y="3758682"/>
            <a:ext cx="2446610" cy="1871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262649" y="3826495"/>
            <a:ext cx="2675194" cy="16595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493736" y="1727333"/>
            <a:ext cx="2506042" cy="17265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507996" y="1718952"/>
            <a:ext cx="2353652" cy="17181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6468" y="1305976"/>
            <a:ext cx="5121359" cy="278806"/>
          </a:xfrm>
          <a:prstGeom prst="rect">
            <a:avLst/>
          </a:prstGeom>
          <a:solidFill>
            <a:srgbClr val="B8BBC1"/>
          </a:solidFill>
        </p:spPr>
        <p:txBody>
          <a:bodyPr vert="horz" wrap="square" lIns="0" tIns="31190" rIns="0" bIns="0" rtlCol="0">
            <a:spAutoFit/>
          </a:bodyPr>
          <a:lstStyle/>
          <a:p>
            <a:pPr marR="51214" algn="ctr" defTabSz="554492">
              <a:spcBef>
                <a:spcPts val="246"/>
              </a:spcBef>
            </a:pPr>
            <a:r>
              <a:rPr sz="1607" b="1" spc="-6" dirty="0">
                <a:solidFill>
                  <a:srgbClr val="FFFFFF"/>
                </a:solidFill>
                <a:latin typeface="Arial"/>
                <a:cs typeface="Arial"/>
              </a:rPr>
              <a:t>Social</a:t>
            </a:r>
            <a:r>
              <a:rPr sz="1607" b="1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7" b="1" spc="-6" dirty="0">
                <a:solidFill>
                  <a:srgbClr val="FFFFFF"/>
                </a:solidFill>
                <a:latin typeface="Arial"/>
                <a:cs typeface="Arial"/>
              </a:rPr>
              <a:t>Presence</a:t>
            </a:r>
            <a:endParaRPr sz="160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78497" y="1302928"/>
            <a:ext cx="2385860" cy="278418"/>
          </a:xfrm>
          <a:prstGeom prst="rect">
            <a:avLst/>
          </a:prstGeom>
          <a:solidFill>
            <a:srgbClr val="B8BBC1"/>
          </a:solidFill>
        </p:spPr>
        <p:txBody>
          <a:bodyPr vert="horz" wrap="square" lIns="0" tIns="30805" rIns="0" bIns="0" rtlCol="0">
            <a:spAutoFit/>
          </a:bodyPr>
          <a:lstStyle/>
          <a:p>
            <a:pPr marL="747409" defTabSz="554492">
              <a:spcBef>
                <a:spcPts val="243"/>
              </a:spcBef>
            </a:pPr>
            <a:r>
              <a:rPr sz="1607" b="1" spc="-6" dirty="0">
                <a:solidFill>
                  <a:srgbClr val="FFFFFF"/>
                </a:solidFill>
                <a:latin typeface="Arial"/>
                <a:cs typeface="Arial"/>
              </a:rPr>
              <a:t>Mentions</a:t>
            </a:r>
            <a:endParaRPr sz="160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486662" y="1305976"/>
            <a:ext cx="2386630" cy="278806"/>
          </a:xfrm>
          <a:prstGeom prst="rect">
            <a:avLst/>
          </a:prstGeom>
          <a:solidFill>
            <a:srgbClr val="B8BBC1"/>
          </a:solidFill>
        </p:spPr>
        <p:txBody>
          <a:bodyPr vert="horz" wrap="square" lIns="0" tIns="31190" rIns="0" bIns="0" rtlCol="0">
            <a:spAutoFit/>
          </a:bodyPr>
          <a:lstStyle/>
          <a:p>
            <a:pPr marL="730851" defTabSz="554492">
              <a:spcBef>
                <a:spcPts val="246"/>
              </a:spcBef>
            </a:pPr>
            <a:r>
              <a:rPr sz="1607" b="1" spc="-6" dirty="0">
                <a:solidFill>
                  <a:srgbClr val="FFFFFF"/>
                </a:solidFill>
                <a:latin typeface="Arial"/>
                <a:cs typeface="Arial"/>
              </a:rPr>
              <a:t>Emotions</a:t>
            </a:r>
            <a:endParaRPr sz="160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4642124" y="339619"/>
            <a:ext cx="7162586" cy="689796"/>
          </a:xfrm>
          <a:prstGeom prst="rect">
            <a:avLst/>
          </a:prstGeom>
        </p:spPr>
        <p:txBody>
          <a:bodyPr vert="horz" wrap="square" lIns="0" tIns="35425" rIns="0" bIns="0" rtlCol="0">
            <a:spAutoFit/>
          </a:bodyPr>
          <a:lstStyle/>
          <a:p>
            <a:pPr marL="7701" marR="3081">
              <a:lnSpc>
                <a:spcPts val="1728"/>
              </a:lnSpc>
              <a:spcBef>
                <a:spcPts val="278"/>
              </a:spcBef>
            </a:pPr>
            <a:r>
              <a:rPr sz="1607" b="0" spc="-3" dirty="0"/>
              <a:t>Social </a:t>
            </a:r>
            <a:r>
              <a:rPr sz="1607" b="0" spc="-6" dirty="0"/>
              <a:t>“chatter” </a:t>
            </a:r>
            <a:r>
              <a:rPr sz="1607" b="0" spc="-9" dirty="0"/>
              <a:t>about </a:t>
            </a:r>
            <a:r>
              <a:rPr sz="1607" b="0" spc="-6" dirty="0"/>
              <a:t>Cayman </a:t>
            </a:r>
            <a:r>
              <a:rPr sz="1607" b="0" spc="-3" dirty="0"/>
              <a:t>Jack </a:t>
            </a:r>
            <a:r>
              <a:rPr sz="1607" b="0" spc="-6" dirty="0"/>
              <a:t>has increased </a:t>
            </a:r>
            <a:r>
              <a:rPr sz="1607" b="0" spc="-18" dirty="0"/>
              <a:t>slightly, </a:t>
            </a:r>
            <a:r>
              <a:rPr sz="1607" b="0" spc="-6" dirty="0"/>
              <a:t>with </a:t>
            </a:r>
            <a:r>
              <a:rPr sz="1607" b="0" spc="-3" dirty="0"/>
              <a:t>“Net </a:t>
            </a:r>
            <a:r>
              <a:rPr sz="1607" b="0" spc="-6" dirty="0"/>
              <a:t>Sentiment”  holding </a:t>
            </a:r>
            <a:r>
              <a:rPr sz="1607" b="0" spc="-3" dirty="0"/>
              <a:t>strong at </a:t>
            </a:r>
            <a:r>
              <a:rPr sz="1607" b="0" spc="-6" dirty="0"/>
              <a:t>97%. </a:t>
            </a:r>
            <a:r>
              <a:rPr sz="1607" b="0" spc="-3" dirty="0"/>
              <a:t>Note </a:t>
            </a:r>
            <a:r>
              <a:rPr sz="1607" b="0" spc="-6" dirty="0"/>
              <a:t>increase </a:t>
            </a:r>
            <a:r>
              <a:rPr sz="1607" b="0" spc="-3" dirty="0"/>
              <a:t>in </a:t>
            </a:r>
            <a:r>
              <a:rPr sz="1607" b="0" spc="-6" dirty="0"/>
              <a:t>potential impressions, suggesting that  people talking about White Claw have larger</a:t>
            </a:r>
            <a:r>
              <a:rPr sz="1607" b="0" spc="-18" dirty="0"/>
              <a:t> </a:t>
            </a:r>
            <a:r>
              <a:rPr sz="1607" b="0" spc="-3" dirty="0"/>
              <a:t>networks/followers.</a:t>
            </a:r>
            <a:endParaRPr sz="1607"/>
          </a:p>
        </p:txBody>
      </p:sp>
      <p:sp>
        <p:nvSpPr>
          <p:cNvPr id="24" name="object 24"/>
          <p:cNvSpPr/>
          <p:nvPr/>
        </p:nvSpPr>
        <p:spPr>
          <a:xfrm>
            <a:off x="742564" y="1904866"/>
            <a:ext cx="5094374" cy="15185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211161" y="2512899"/>
            <a:ext cx="346943" cy="144014"/>
          </a:xfrm>
          <a:custGeom>
            <a:avLst/>
            <a:gdLst/>
            <a:ahLst/>
            <a:cxnLst/>
            <a:rect l="l" t="t" r="r" b="b"/>
            <a:pathLst>
              <a:path w="572135" h="237489">
                <a:moveTo>
                  <a:pt x="0" y="237479"/>
                </a:moveTo>
                <a:lnTo>
                  <a:pt x="571710" y="237479"/>
                </a:lnTo>
                <a:lnTo>
                  <a:pt x="571710" y="0"/>
                </a:lnTo>
                <a:lnTo>
                  <a:pt x="0" y="0"/>
                </a:lnTo>
                <a:lnTo>
                  <a:pt x="0" y="237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11161" y="2512899"/>
            <a:ext cx="346943" cy="144014"/>
          </a:xfrm>
          <a:custGeom>
            <a:avLst/>
            <a:gdLst/>
            <a:ahLst/>
            <a:cxnLst/>
            <a:rect l="l" t="t" r="r" b="b"/>
            <a:pathLst>
              <a:path w="572135" h="237489">
                <a:moveTo>
                  <a:pt x="0" y="237479"/>
                </a:moveTo>
                <a:lnTo>
                  <a:pt x="571710" y="237479"/>
                </a:lnTo>
                <a:lnTo>
                  <a:pt x="571710" y="0"/>
                </a:lnTo>
                <a:lnTo>
                  <a:pt x="0" y="0"/>
                </a:lnTo>
                <a:lnTo>
                  <a:pt x="0" y="237479"/>
                </a:lnTo>
                <a:close/>
              </a:path>
            </a:pathLst>
          </a:custGeom>
          <a:ln w="100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526281" y="2512899"/>
            <a:ext cx="346943" cy="144014"/>
          </a:xfrm>
          <a:custGeom>
            <a:avLst/>
            <a:gdLst/>
            <a:ahLst/>
            <a:cxnLst/>
            <a:rect l="l" t="t" r="r" b="b"/>
            <a:pathLst>
              <a:path w="572135" h="237489">
                <a:moveTo>
                  <a:pt x="0" y="237479"/>
                </a:moveTo>
                <a:lnTo>
                  <a:pt x="571710" y="237479"/>
                </a:lnTo>
                <a:lnTo>
                  <a:pt x="571710" y="0"/>
                </a:lnTo>
                <a:lnTo>
                  <a:pt x="0" y="0"/>
                </a:lnTo>
                <a:lnTo>
                  <a:pt x="0" y="237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526281" y="2512899"/>
            <a:ext cx="346943" cy="144014"/>
          </a:xfrm>
          <a:custGeom>
            <a:avLst/>
            <a:gdLst/>
            <a:ahLst/>
            <a:cxnLst/>
            <a:rect l="l" t="t" r="r" b="b"/>
            <a:pathLst>
              <a:path w="572135" h="237489">
                <a:moveTo>
                  <a:pt x="0" y="237479"/>
                </a:moveTo>
                <a:lnTo>
                  <a:pt x="571710" y="237479"/>
                </a:lnTo>
                <a:lnTo>
                  <a:pt x="571710" y="0"/>
                </a:lnTo>
                <a:lnTo>
                  <a:pt x="0" y="0"/>
                </a:lnTo>
                <a:lnTo>
                  <a:pt x="0" y="237479"/>
                </a:lnTo>
                <a:close/>
              </a:path>
            </a:pathLst>
          </a:custGeom>
          <a:ln w="100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798731" y="2512899"/>
            <a:ext cx="346943" cy="144014"/>
          </a:xfrm>
          <a:custGeom>
            <a:avLst/>
            <a:gdLst/>
            <a:ahLst/>
            <a:cxnLst/>
            <a:rect l="l" t="t" r="r" b="b"/>
            <a:pathLst>
              <a:path w="572134" h="237489">
                <a:moveTo>
                  <a:pt x="0" y="237479"/>
                </a:moveTo>
                <a:lnTo>
                  <a:pt x="571710" y="237479"/>
                </a:lnTo>
                <a:lnTo>
                  <a:pt x="571710" y="0"/>
                </a:lnTo>
                <a:lnTo>
                  <a:pt x="0" y="0"/>
                </a:lnTo>
                <a:lnTo>
                  <a:pt x="0" y="237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798731" y="2512899"/>
            <a:ext cx="346943" cy="144014"/>
          </a:xfrm>
          <a:custGeom>
            <a:avLst/>
            <a:gdLst/>
            <a:ahLst/>
            <a:cxnLst/>
            <a:rect l="l" t="t" r="r" b="b"/>
            <a:pathLst>
              <a:path w="572134" h="237489">
                <a:moveTo>
                  <a:pt x="0" y="237479"/>
                </a:moveTo>
                <a:lnTo>
                  <a:pt x="571710" y="237479"/>
                </a:lnTo>
                <a:lnTo>
                  <a:pt x="571710" y="0"/>
                </a:lnTo>
                <a:lnTo>
                  <a:pt x="0" y="0"/>
                </a:lnTo>
                <a:lnTo>
                  <a:pt x="0" y="237479"/>
                </a:lnTo>
                <a:close/>
              </a:path>
            </a:pathLst>
          </a:custGeom>
          <a:ln w="100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104708" y="2512899"/>
            <a:ext cx="347713" cy="144014"/>
          </a:xfrm>
          <a:custGeom>
            <a:avLst/>
            <a:gdLst/>
            <a:ahLst/>
            <a:cxnLst/>
            <a:rect l="l" t="t" r="r" b="b"/>
            <a:pathLst>
              <a:path w="573404" h="237489">
                <a:moveTo>
                  <a:pt x="0" y="237479"/>
                </a:moveTo>
                <a:lnTo>
                  <a:pt x="572966" y="237479"/>
                </a:lnTo>
                <a:lnTo>
                  <a:pt x="572966" y="0"/>
                </a:lnTo>
                <a:lnTo>
                  <a:pt x="0" y="0"/>
                </a:lnTo>
                <a:lnTo>
                  <a:pt x="0" y="237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104708" y="2512899"/>
            <a:ext cx="347713" cy="144014"/>
          </a:xfrm>
          <a:custGeom>
            <a:avLst/>
            <a:gdLst/>
            <a:ahLst/>
            <a:cxnLst/>
            <a:rect l="l" t="t" r="r" b="b"/>
            <a:pathLst>
              <a:path w="573404" h="237489">
                <a:moveTo>
                  <a:pt x="0" y="237479"/>
                </a:moveTo>
                <a:lnTo>
                  <a:pt x="572966" y="237479"/>
                </a:lnTo>
                <a:lnTo>
                  <a:pt x="572966" y="0"/>
                </a:lnTo>
                <a:lnTo>
                  <a:pt x="0" y="0"/>
                </a:lnTo>
                <a:lnTo>
                  <a:pt x="0" y="237479"/>
                </a:lnTo>
                <a:close/>
              </a:path>
            </a:pathLst>
          </a:custGeom>
          <a:ln w="100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58564" y="4090129"/>
            <a:ext cx="5113423" cy="15170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236305" y="4680638"/>
            <a:ext cx="347713" cy="144014"/>
          </a:xfrm>
          <a:custGeom>
            <a:avLst/>
            <a:gdLst/>
            <a:ahLst/>
            <a:cxnLst/>
            <a:rect l="l" t="t" r="r" b="b"/>
            <a:pathLst>
              <a:path w="573405" h="237490">
                <a:moveTo>
                  <a:pt x="0" y="237479"/>
                </a:moveTo>
                <a:lnTo>
                  <a:pt x="572966" y="237479"/>
                </a:lnTo>
                <a:lnTo>
                  <a:pt x="572966" y="0"/>
                </a:lnTo>
                <a:lnTo>
                  <a:pt x="0" y="0"/>
                </a:lnTo>
                <a:lnTo>
                  <a:pt x="0" y="237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236305" y="4680638"/>
            <a:ext cx="347713" cy="144014"/>
          </a:xfrm>
          <a:custGeom>
            <a:avLst/>
            <a:gdLst/>
            <a:ahLst/>
            <a:cxnLst/>
            <a:rect l="l" t="t" r="r" b="b"/>
            <a:pathLst>
              <a:path w="573405" h="237490">
                <a:moveTo>
                  <a:pt x="0" y="237479"/>
                </a:moveTo>
                <a:lnTo>
                  <a:pt x="572966" y="237479"/>
                </a:lnTo>
                <a:lnTo>
                  <a:pt x="572966" y="0"/>
                </a:lnTo>
                <a:lnTo>
                  <a:pt x="0" y="0"/>
                </a:lnTo>
                <a:lnTo>
                  <a:pt x="0" y="237479"/>
                </a:lnTo>
                <a:close/>
              </a:path>
            </a:pathLst>
          </a:custGeom>
          <a:ln w="100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551425" y="4680638"/>
            <a:ext cx="346943" cy="144014"/>
          </a:xfrm>
          <a:custGeom>
            <a:avLst/>
            <a:gdLst/>
            <a:ahLst/>
            <a:cxnLst/>
            <a:rect l="l" t="t" r="r" b="b"/>
            <a:pathLst>
              <a:path w="572135" h="237490">
                <a:moveTo>
                  <a:pt x="0" y="237479"/>
                </a:moveTo>
                <a:lnTo>
                  <a:pt x="571710" y="237479"/>
                </a:lnTo>
                <a:lnTo>
                  <a:pt x="571710" y="0"/>
                </a:lnTo>
                <a:lnTo>
                  <a:pt x="0" y="0"/>
                </a:lnTo>
                <a:lnTo>
                  <a:pt x="0" y="237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551425" y="4680638"/>
            <a:ext cx="346943" cy="144014"/>
          </a:xfrm>
          <a:custGeom>
            <a:avLst/>
            <a:gdLst/>
            <a:ahLst/>
            <a:cxnLst/>
            <a:rect l="l" t="t" r="r" b="b"/>
            <a:pathLst>
              <a:path w="572135" h="237490">
                <a:moveTo>
                  <a:pt x="0" y="237479"/>
                </a:moveTo>
                <a:lnTo>
                  <a:pt x="571710" y="237479"/>
                </a:lnTo>
                <a:lnTo>
                  <a:pt x="571710" y="0"/>
                </a:lnTo>
                <a:lnTo>
                  <a:pt x="0" y="0"/>
                </a:lnTo>
                <a:lnTo>
                  <a:pt x="0" y="237479"/>
                </a:lnTo>
                <a:close/>
              </a:path>
            </a:pathLst>
          </a:custGeom>
          <a:ln w="100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823876" y="4680638"/>
            <a:ext cx="347713" cy="144014"/>
          </a:xfrm>
          <a:custGeom>
            <a:avLst/>
            <a:gdLst/>
            <a:ahLst/>
            <a:cxnLst/>
            <a:rect l="l" t="t" r="r" b="b"/>
            <a:pathLst>
              <a:path w="573404" h="237490">
                <a:moveTo>
                  <a:pt x="0" y="237479"/>
                </a:moveTo>
                <a:lnTo>
                  <a:pt x="572966" y="237479"/>
                </a:lnTo>
                <a:lnTo>
                  <a:pt x="572966" y="0"/>
                </a:lnTo>
                <a:lnTo>
                  <a:pt x="0" y="0"/>
                </a:lnTo>
                <a:lnTo>
                  <a:pt x="0" y="237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823876" y="4680638"/>
            <a:ext cx="347713" cy="144014"/>
          </a:xfrm>
          <a:custGeom>
            <a:avLst/>
            <a:gdLst/>
            <a:ahLst/>
            <a:cxnLst/>
            <a:rect l="l" t="t" r="r" b="b"/>
            <a:pathLst>
              <a:path w="573404" h="237490">
                <a:moveTo>
                  <a:pt x="0" y="237479"/>
                </a:moveTo>
                <a:lnTo>
                  <a:pt x="572966" y="237479"/>
                </a:lnTo>
                <a:lnTo>
                  <a:pt x="572966" y="0"/>
                </a:lnTo>
                <a:lnTo>
                  <a:pt x="0" y="0"/>
                </a:lnTo>
                <a:lnTo>
                  <a:pt x="0" y="237479"/>
                </a:lnTo>
                <a:close/>
              </a:path>
            </a:pathLst>
          </a:custGeom>
          <a:ln w="100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130614" y="4680638"/>
            <a:ext cx="346943" cy="144014"/>
          </a:xfrm>
          <a:custGeom>
            <a:avLst/>
            <a:gdLst/>
            <a:ahLst/>
            <a:cxnLst/>
            <a:rect l="l" t="t" r="r" b="b"/>
            <a:pathLst>
              <a:path w="572134" h="237490">
                <a:moveTo>
                  <a:pt x="0" y="237479"/>
                </a:moveTo>
                <a:lnTo>
                  <a:pt x="571710" y="237479"/>
                </a:lnTo>
                <a:lnTo>
                  <a:pt x="571710" y="0"/>
                </a:lnTo>
                <a:lnTo>
                  <a:pt x="0" y="0"/>
                </a:lnTo>
                <a:lnTo>
                  <a:pt x="0" y="237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130614" y="4680638"/>
            <a:ext cx="346943" cy="144014"/>
          </a:xfrm>
          <a:custGeom>
            <a:avLst/>
            <a:gdLst/>
            <a:ahLst/>
            <a:cxnLst/>
            <a:rect l="l" t="t" r="r" b="b"/>
            <a:pathLst>
              <a:path w="572134" h="237490">
                <a:moveTo>
                  <a:pt x="0" y="237479"/>
                </a:moveTo>
                <a:lnTo>
                  <a:pt x="571710" y="237479"/>
                </a:lnTo>
                <a:lnTo>
                  <a:pt x="571710" y="0"/>
                </a:lnTo>
                <a:lnTo>
                  <a:pt x="0" y="0"/>
                </a:lnTo>
                <a:lnTo>
                  <a:pt x="0" y="237479"/>
                </a:lnTo>
                <a:close/>
              </a:path>
            </a:pathLst>
          </a:custGeom>
          <a:ln w="100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691351" y="1727714"/>
            <a:ext cx="1226816" cy="1696209"/>
          </a:xfrm>
          <a:custGeom>
            <a:avLst/>
            <a:gdLst/>
            <a:ahLst/>
            <a:cxnLst/>
            <a:rect l="l" t="t" r="r" b="b"/>
            <a:pathLst>
              <a:path w="2023109" h="2797175">
                <a:moveTo>
                  <a:pt x="0" y="152770"/>
                </a:moveTo>
                <a:lnTo>
                  <a:pt x="7786" y="104474"/>
                </a:lnTo>
                <a:lnTo>
                  <a:pt x="29469" y="62536"/>
                </a:lnTo>
                <a:lnTo>
                  <a:pt x="62536" y="29469"/>
                </a:lnTo>
                <a:lnTo>
                  <a:pt x="104474" y="7786"/>
                </a:lnTo>
                <a:lnTo>
                  <a:pt x="152770" y="0"/>
                </a:lnTo>
                <a:lnTo>
                  <a:pt x="1870204" y="0"/>
                </a:lnTo>
                <a:lnTo>
                  <a:pt x="1918500" y="7786"/>
                </a:lnTo>
                <a:lnTo>
                  <a:pt x="1960438" y="29469"/>
                </a:lnTo>
                <a:lnTo>
                  <a:pt x="1993505" y="62536"/>
                </a:lnTo>
                <a:lnTo>
                  <a:pt x="2015188" y="104474"/>
                </a:lnTo>
                <a:lnTo>
                  <a:pt x="2022975" y="152770"/>
                </a:lnTo>
                <a:lnTo>
                  <a:pt x="2022975" y="2644212"/>
                </a:lnTo>
                <a:lnTo>
                  <a:pt x="2015188" y="2692508"/>
                </a:lnTo>
                <a:lnTo>
                  <a:pt x="1993505" y="2734446"/>
                </a:lnTo>
                <a:lnTo>
                  <a:pt x="1960438" y="2767513"/>
                </a:lnTo>
                <a:lnTo>
                  <a:pt x="1918500" y="2789196"/>
                </a:lnTo>
                <a:lnTo>
                  <a:pt x="1870204" y="2796982"/>
                </a:lnTo>
                <a:lnTo>
                  <a:pt x="152770" y="2796982"/>
                </a:lnTo>
                <a:lnTo>
                  <a:pt x="104474" y="2789196"/>
                </a:lnTo>
                <a:lnTo>
                  <a:pt x="62536" y="2767513"/>
                </a:lnTo>
                <a:lnTo>
                  <a:pt x="29469" y="2734446"/>
                </a:lnTo>
                <a:lnTo>
                  <a:pt x="7786" y="2692508"/>
                </a:lnTo>
                <a:lnTo>
                  <a:pt x="0" y="2644212"/>
                </a:lnTo>
                <a:lnTo>
                  <a:pt x="0" y="152770"/>
                </a:lnTo>
                <a:close/>
              </a:path>
            </a:pathLst>
          </a:custGeom>
          <a:ln w="314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xfrm>
            <a:off x="7232034" y="3911817"/>
            <a:ext cx="10485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403" defTabSz="554492">
              <a:lnSpc>
                <a:spcPts val="1167"/>
              </a:lnSpc>
            </a:pPr>
            <a:fld id="{81D60167-4931-47E6-BA6A-407CBD079E47}" type="slidenum">
              <a:rPr dirty="0"/>
              <a:pPr marL="15403" defTabSz="554492">
                <a:lnSpc>
                  <a:spcPts val="1167"/>
                </a:lnSpc>
              </a:pPr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9593" y="6427019"/>
            <a:ext cx="623272" cy="1821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00625" y="0"/>
            <a:ext cx="8591176" cy="6857615"/>
          </a:xfrm>
          <a:custGeom>
            <a:avLst/>
            <a:gdLst/>
            <a:ahLst/>
            <a:cxnLst/>
            <a:rect l="l" t="t" r="r" b="b"/>
            <a:pathLst>
              <a:path w="14167485" h="11308715">
                <a:moveTo>
                  <a:pt x="14167107" y="0"/>
                </a:moveTo>
                <a:lnTo>
                  <a:pt x="0" y="0"/>
                </a:lnTo>
                <a:lnTo>
                  <a:pt x="0" y="11308553"/>
                </a:lnTo>
                <a:lnTo>
                  <a:pt x="14167107" y="11308553"/>
                </a:lnTo>
                <a:lnTo>
                  <a:pt x="141671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609" y="422163"/>
            <a:ext cx="2206805" cy="798618"/>
          </a:xfrm>
          <a:prstGeom prst="rect">
            <a:avLst/>
          </a:prstGeom>
        </p:spPr>
        <p:txBody>
          <a:bodyPr vert="horz" wrap="square" lIns="0" tIns="54294" rIns="0" bIns="0" rtlCol="0">
            <a:spAutoFit/>
          </a:bodyPr>
          <a:lstStyle/>
          <a:p>
            <a:pPr marL="7701" marR="3081" defTabSz="554492">
              <a:lnSpc>
                <a:spcPts val="2917"/>
              </a:lnSpc>
              <a:spcBef>
                <a:spcPts val="428"/>
              </a:spcBef>
            </a:pPr>
            <a:r>
              <a:rPr sz="2698" b="1" spc="-3" dirty="0">
                <a:solidFill>
                  <a:srgbClr val="2C3939"/>
                </a:solidFill>
                <a:latin typeface="Arial"/>
                <a:cs typeface="Arial"/>
              </a:rPr>
              <a:t>Cayman</a:t>
            </a:r>
            <a:r>
              <a:rPr sz="2698" b="1" spc="-52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2698" b="1" spc="-3" dirty="0">
                <a:solidFill>
                  <a:srgbClr val="2C3939"/>
                </a:solidFill>
                <a:latin typeface="Arial"/>
                <a:cs typeface="Arial"/>
              </a:rPr>
              <a:t>Jack  Bottom</a:t>
            </a:r>
            <a:r>
              <a:rPr sz="2698" b="1" spc="-21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2698" b="1" dirty="0">
                <a:solidFill>
                  <a:srgbClr val="2C3939"/>
                </a:solidFill>
                <a:latin typeface="Arial"/>
                <a:cs typeface="Arial"/>
              </a:rPr>
              <a:t>Line</a:t>
            </a:r>
            <a:endParaRPr sz="269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10160" y="280713"/>
            <a:ext cx="1972685" cy="3390879"/>
          </a:xfrm>
          <a:custGeom>
            <a:avLst/>
            <a:gdLst/>
            <a:ahLst/>
            <a:cxnLst/>
            <a:rect l="l" t="t" r="r" b="b"/>
            <a:pathLst>
              <a:path w="3253104" h="5591810">
                <a:moveTo>
                  <a:pt x="0" y="5591452"/>
                </a:moveTo>
                <a:lnTo>
                  <a:pt x="3252989" y="5591452"/>
                </a:lnTo>
                <a:lnTo>
                  <a:pt x="3252989" y="0"/>
                </a:lnTo>
                <a:lnTo>
                  <a:pt x="0" y="0"/>
                </a:lnTo>
                <a:lnTo>
                  <a:pt x="0" y="559145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82776" y="280713"/>
            <a:ext cx="5913822" cy="3390879"/>
          </a:xfrm>
          <a:custGeom>
            <a:avLst/>
            <a:gdLst/>
            <a:ahLst/>
            <a:cxnLst/>
            <a:rect l="l" t="t" r="r" b="b"/>
            <a:pathLst>
              <a:path w="9752330" h="5591810">
                <a:moveTo>
                  <a:pt x="0" y="5591452"/>
                </a:moveTo>
                <a:lnTo>
                  <a:pt x="9751849" y="5591452"/>
                </a:lnTo>
                <a:lnTo>
                  <a:pt x="9751849" y="0"/>
                </a:lnTo>
                <a:lnTo>
                  <a:pt x="0" y="0"/>
                </a:lnTo>
                <a:lnTo>
                  <a:pt x="0" y="559145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10160" y="4021871"/>
            <a:ext cx="1972685" cy="1326162"/>
          </a:xfrm>
          <a:custGeom>
            <a:avLst/>
            <a:gdLst/>
            <a:ahLst/>
            <a:cxnLst/>
            <a:rect l="l" t="t" r="r" b="b"/>
            <a:pathLst>
              <a:path w="3253104" h="2186940">
                <a:moveTo>
                  <a:pt x="0" y="2186320"/>
                </a:moveTo>
                <a:lnTo>
                  <a:pt x="3252989" y="2186320"/>
                </a:lnTo>
                <a:lnTo>
                  <a:pt x="3252989" y="0"/>
                </a:lnTo>
                <a:lnTo>
                  <a:pt x="0" y="0"/>
                </a:lnTo>
                <a:lnTo>
                  <a:pt x="0" y="218632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82776" y="4021871"/>
            <a:ext cx="5913822" cy="1326162"/>
          </a:xfrm>
          <a:custGeom>
            <a:avLst/>
            <a:gdLst/>
            <a:ahLst/>
            <a:cxnLst/>
            <a:rect l="l" t="t" r="r" b="b"/>
            <a:pathLst>
              <a:path w="9752330" h="2186940">
                <a:moveTo>
                  <a:pt x="0" y="2186320"/>
                </a:moveTo>
                <a:lnTo>
                  <a:pt x="9751849" y="2186320"/>
                </a:lnTo>
                <a:lnTo>
                  <a:pt x="9751849" y="0"/>
                </a:lnTo>
                <a:lnTo>
                  <a:pt x="0" y="0"/>
                </a:lnTo>
                <a:lnTo>
                  <a:pt x="0" y="218632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21582" y="404194"/>
            <a:ext cx="1549885" cy="25431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607" b="1" i="1" spc="-3" dirty="0">
                <a:solidFill>
                  <a:srgbClr val="2C3939"/>
                </a:solidFill>
                <a:latin typeface="Arial"/>
                <a:cs typeface="Arial"/>
              </a:rPr>
              <a:t>The Good</a:t>
            </a:r>
            <a:r>
              <a:rPr sz="1607" b="1" i="1" spc="-79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607" b="1" i="1" spc="-6" dirty="0">
                <a:solidFill>
                  <a:srgbClr val="2C3939"/>
                </a:solidFill>
                <a:latin typeface="Arial"/>
                <a:cs typeface="Arial"/>
              </a:rPr>
              <a:t>News</a:t>
            </a:r>
            <a:endParaRPr sz="160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44032" y="404194"/>
            <a:ext cx="5599994" cy="3123010"/>
          </a:xfrm>
          <a:prstGeom prst="rect">
            <a:avLst/>
          </a:prstGeom>
        </p:spPr>
        <p:txBody>
          <a:bodyPr vert="horz" wrap="square" lIns="0" tIns="15787" rIns="0" bIns="0" rtlCol="0">
            <a:spAutoFit/>
          </a:bodyPr>
          <a:lstStyle/>
          <a:p>
            <a:pPr marL="236044" marR="192532" indent="-228343" defTabSz="554492">
              <a:lnSpc>
                <a:spcPts val="1922"/>
              </a:lnSpc>
              <a:spcBef>
                <a:spcPts val="124"/>
              </a:spcBef>
              <a:buFontTx/>
              <a:buChar char="•"/>
              <a:tabLst>
                <a:tab pos="236044" algn="l"/>
                <a:tab pos="236429" algn="l"/>
              </a:tabLst>
            </a:pP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Cayman </a:t>
            </a:r>
            <a:r>
              <a:rPr sz="1607" spc="-3" dirty="0">
                <a:solidFill>
                  <a:srgbClr val="2C3939"/>
                </a:solidFill>
                <a:latin typeface="Arial"/>
                <a:cs typeface="Arial"/>
              </a:rPr>
              <a:t>Jack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continues </a:t>
            </a:r>
            <a:r>
              <a:rPr sz="1607" spc="-3" dirty="0">
                <a:solidFill>
                  <a:srgbClr val="2C3939"/>
                </a:solidFill>
                <a:latin typeface="Arial"/>
                <a:cs typeface="Arial"/>
              </a:rPr>
              <a:t>to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have </a:t>
            </a:r>
            <a:r>
              <a:rPr sz="1607" b="1" spc="-3" dirty="0">
                <a:solidFill>
                  <a:srgbClr val="2C3939"/>
                </a:solidFill>
                <a:latin typeface="Arial"/>
                <a:cs typeface="Arial"/>
              </a:rPr>
              <a:t>strong</a:t>
            </a:r>
            <a:r>
              <a:rPr sz="1607" b="1" spc="-39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607" b="1" spc="-6" dirty="0">
                <a:solidFill>
                  <a:srgbClr val="2C3939"/>
                </a:solidFill>
                <a:latin typeface="Arial"/>
                <a:cs typeface="Arial"/>
              </a:rPr>
              <a:t>awareness-trial-  usage</a:t>
            </a:r>
            <a:r>
              <a:rPr sz="1607" b="1" spc="-18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607" b="1" spc="-6" dirty="0">
                <a:solidFill>
                  <a:srgbClr val="2C3939"/>
                </a:solidFill>
                <a:latin typeface="Arial"/>
                <a:cs typeface="Arial"/>
              </a:rPr>
              <a:t>conversions</a:t>
            </a:r>
            <a:endParaRPr sz="1607">
              <a:solidFill>
                <a:prstClr val="black"/>
              </a:solidFill>
              <a:latin typeface="Arial"/>
              <a:cs typeface="Arial"/>
            </a:endParaRPr>
          </a:p>
          <a:p>
            <a:pPr marL="236044" marR="105122" indent="-228343" defTabSz="554492">
              <a:lnSpc>
                <a:spcPts val="1922"/>
              </a:lnSpc>
              <a:spcBef>
                <a:spcPts val="293"/>
              </a:spcBef>
              <a:buFontTx/>
              <a:buChar char="•"/>
              <a:tabLst>
                <a:tab pos="236044" algn="l"/>
                <a:tab pos="236429" algn="l"/>
              </a:tabLst>
            </a:pPr>
            <a:r>
              <a:rPr sz="1607" spc="-3" dirty="0">
                <a:solidFill>
                  <a:srgbClr val="2C3939"/>
                </a:solidFill>
                <a:latin typeface="Arial"/>
                <a:cs typeface="Arial"/>
              </a:rPr>
              <a:t>The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brand </a:t>
            </a:r>
            <a:r>
              <a:rPr sz="1607" spc="-3" dirty="0">
                <a:solidFill>
                  <a:srgbClr val="2C3939"/>
                </a:solidFill>
                <a:latin typeface="Arial"/>
                <a:cs typeface="Arial"/>
              </a:rPr>
              <a:t>is </a:t>
            </a:r>
            <a:r>
              <a:rPr sz="1607" b="1" spc="-3" dirty="0">
                <a:solidFill>
                  <a:srgbClr val="2C3939"/>
                </a:solidFill>
                <a:latin typeface="Arial"/>
                <a:cs typeface="Arial"/>
              </a:rPr>
              <a:t>doing </a:t>
            </a:r>
            <a:r>
              <a:rPr sz="1607" b="1" spc="-6" dirty="0">
                <a:solidFill>
                  <a:srgbClr val="2C3939"/>
                </a:solidFill>
                <a:latin typeface="Arial"/>
                <a:cs typeface="Arial"/>
              </a:rPr>
              <a:t>very </a:t>
            </a:r>
            <a:r>
              <a:rPr sz="1607" b="1" spc="-3" dirty="0">
                <a:solidFill>
                  <a:srgbClr val="2C3939"/>
                </a:solidFill>
                <a:latin typeface="Arial"/>
                <a:cs typeface="Arial"/>
              </a:rPr>
              <a:t>well with </a:t>
            </a:r>
            <a:r>
              <a:rPr sz="1607" b="1" spc="-6" dirty="0">
                <a:solidFill>
                  <a:srgbClr val="2C3939"/>
                </a:solidFill>
                <a:latin typeface="Arial"/>
                <a:cs typeface="Arial"/>
              </a:rPr>
              <a:t>Social </a:t>
            </a:r>
            <a:r>
              <a:rPr sz="1607" b="1" spc="-3" dirty="0">
                <a:solidFill>
                  <a:srgbClr val="2C3939"/>
                </a:solidFill>
                <a:latin typeface="Arial"/>
                <a:cs typeface="Arial"/>
              </a:rPr>
              <a:t>Butterflies</a:t>
            </a:r>
            <a:r>
              <a:rPr sz="1607" b="1" spc="-100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who  </a:t>
            </a:r>
            <a:r>
              <a:rPr sz="1607" spc="-3" dirty="0">
                <a:solidFill>
                  <a:srgbClr val="2C3939"/>
                </a:solidFill>
                <a:latin typeface="Arial"/>
                <a:cs typeface="Arial"/>
              </a:rPr>
              <a:t>are the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highest consumers </a:t>
            </a:r>
            <a:r>
              <a:rPr sz="1607" spc="-3" dirty="0">
                <a:solidFill>
                  <a:srgbClr val="2C3939"/>
                </a:solidFill>
                <a:latin typeface="Arial"/>
                <a:cs typeface="Arial"/>
              </a:rPr>
              <a:t>of</a:t>
            </a:r>
            <a:r>
              <a:rPr sz="1607" spc="-45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FMBs</a:t>
            </a:r>
            <a:endParaRPr sz="1607">
              <a:solidFill>
                <a:prstClr val="black"/>
              </a:solidFill>
              <a:latin typeface="Arial"/>
              <a:cs typeface="Arial"/>
            </a:endParaRPr>
          </a:p>
          <a:p>
            <a:pPr marL="236044" marR="306126" indent="-228343" defTabSz="554492">
              <a:lnSpc>
                <a:spcPts val="1922"/>
              </a:lnSpc>
              <a:spcBef>
                <a:spcPts val="297"/>
              </a:spcBef>
              <a:buFontTx/>
              <a:buChar char="•"/>
              <a:tabLst>
                <a:tab pos="236044" algn="l"/>
                <a:tab pos="236429" algn="l"/>
              </a:tabLst>
            </a:pP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Cayman </a:t>
            </a:r>
            <a:r>
              <a:rPr sz="1607" spc="-3" dirty="0">
                <a:solidFill>
                  <a:srgbClr val="2C3939"/>
                </a:solidFill>
                <a:latin typeface="Arial"/>
                <a:cs typeface="Arial"/>
              </a:rPr>
              <a:t>Jack is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also </a:t>
            </a:r>
            <a:r>
              <a:rPr sz="1607" b="1" spc="-3" dirty="0">
                <a:solidFill>
                  <a:srgbClr val="2C3939"/>
                </a:solidFill>
                <a:latin typeface="Arial"/>
                <a:cs typeface="Arial"/>
              </a:rPr>
              <a:t>starting to </a:t>
            </a:r>
            <a:r>
              <a:rPr sz="1607" b="1" spc="-6" dirty="0">
                <a:solidFill>
                  <a:srgbClr val="2C3939"/>
                </a:solidFill>
                <a:latin typeface="Arial"/>
                <a:cs typeface="Arial"/>
              </a:rPr>
              <a:t>see some</a:t>
            </a:r>
            <a:r>
              <a:rPr sz="1607" b="1" spc="-61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607" b="1" spc="-6" dirty="0">
                <a:solidFill>
                  <a:srgbClr val="2C3939"/>
                </a:solidFill>
                <a:latin typeface="Arial"/>
                <a:cs typeface="Arial"/>
              </a:rPr>
              <a:t>penetration  among </a:t>
            </a:r>
            <a:r>
              <a:rPr sz="1607" b="1" spc="-3" dirty="0">
                <a:solidFill>
                  <a:srgbClr val="2C3939"/>
                </a:solidFill>
                <a:latin typeface="Arial"/>
                <a:cs typeface="Arial"/>
              </a:rPr>
              <a:t>the </a:t>
            </a:r>
            <a:r>
              <a:rPr sz="1607" b="1" spc="-6" dirty="0">
                <a:solidFill>
                  <a:srgbClr val="2C3939"/>
                </a:solidFill>
                <a:latin typeface="Arial"/>
                <a:cs typeface="Arial"/>
              </a:rPr>
              <a:t>Healthy Living </a:t>
            </a:r>
            <a:r>
              <a:rPr sz="1607" spc="-3" dirty="0">
                <a:solidFill>
                  <a:srgbClr val="2C3939"/>
                </a:solidFill>
                <a:latin typeface="Arial"/>
                <a:cs typeface="Arial"/>
              </a:rPr>
              <a:t>in Easy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Unwind</a:t>
            </a:r>
            <a:r>
              <a:rPr sz="1607" spc="-39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occasions.</a:t>
            </a:r>
            <a:endParaRPr sz="1607">
              <a:solidFill>
                <a:prstClr val="black"/>
              </a:solidFill>
              <a:latin typeface="Arial"/>
              <a:cs typeface="Arial"/>
            </a:endParaRPr>
          </a:p>
          <a:p>
            <a:pPr marL="236044" marR="256452" indent="-228343" defTabSz="554492">
              <a:lnSpc>
                <a:spcPts val="1922"/>
              </a:lnSpc>
              <a:spcBef>
                <a:spcPts val="293"/>
              </a:spcBef>
              <a:buFontTx/>
              <a:buChar char="•"/>
              <a:tabLst>
                <a:tab pos="236044" algn="l"/>
                <a:tab pos="236429" algn="l"/>
              </a:tabLst>
            </a:pP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Brand </a:t>
            </a:r>
            <a:r>
              <a:rPr sz="1607" b="1" spc="-6" dirty="0">
                <a:solidFill>
                  <a:srgbClr val="2C3939"/>
                </a:solidFill>
                <a:latin typeface="Arial"/>
                <a:cs typeface="Arial"/>
              </a:rPr>
              <a:t>perceptions have improved </a:t>
            </a:r>
            <a:r>
              <a:rPr sz="1607" b="1" spc="-15" dirty="0">
                <a:solidFill>
                  <a:srgbClr val="2C3939"/>
                </a:solidFill>
                <a:latin typeface="Arial"/>
                <a:cs typeface="Arial"/>
              </a:rPr>
              <a:t>significantly,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giving  Cayman </a:t>
            </a:r>
            <a:r>
              <a:rPr sz="1607" spc="-3" dirty="0">
                <a:solidFill>
                  <a:srgbClr val="2C3939"/>
                </a:solidFill>
                <a:latin typeface="Arial"/>
                <a:cs typeface="Arial"/>
              </a:rPr>
              <a:t>Jack several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competitive</a:t>
            </a:r>
            <a:r>
              <a:rPr sz="1607" spc="-49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advantages.</a:t>
            </a:r>
            <a:endParaRPr sz="1607">
              <a:solidFill>
                <a:prstClr val="black"/>
              </a:solidFill>
              <a:latin typeface="Arial"/>
              <a:cs typeface="Arial"/>
            </a:endParaRPr>
          </a:p>
          <a:p>
            <a:pPr marL="236044" marR="3081" indent="-228343" defTabSz="554492">
              <a:lnSpc>
                <a:spcPts val="1922"/>
              </a:lnSpc>
              <a:spcBef>
                <a:spcPts val="297"/>
              </a:spcBef>
              <a:buFontTx/>
              <a:buChar char="•"/>
              <a:tabLst>
                <a:tab pos="236044" algn="l"/>
                <a:tab pos="236429" algn="l"/>
              </a:tabLst>
            </a:pPr>
            <a:r>
              <a:rPr sz="1607" spc="-3" dirty="0">
                <a:solidFill>
                  <a:srgbClr val="2C3939"/>
                </a:solidFill>
                <a:latin typeface="Arial"/>
                <a:cs typeface="Arial"/>
              </a:rPr>
              <a:t>The </a:t>
            </a:r>
            <a:r>
              <a:rPr sz="1607" b="1" spc="-6" dirty="0">
                <a:solidFill>
                  <a:srgbClr val="2C3939"/>
                </a:solidFill>
                <a:latin typeface="Arial"/>
                <a:cs typeface="Arial"/>
              </a:rPr>
              <a:t>“Premier Prepared Cocktail”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campaign </a:t>
            </a:r>
            <a:r>
              <a:rPr sz="1607" spc="-3" dirty="0">
                <a:solidFill>
                  <a:srgbClr val="2C3939"/>
                </a:solidFill>
                <a:latin typeface="Arial"/>
                <a:cs typeface="Arial"/>
              </a:rPr>
              <a:t>is working in 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promoting a </a:t>
            </a:r>
            <a:r>
              <a:rPr sz="1607" b="1" spc="-3" dirty="0">
                <a:solidFill>
                  <a:srgbClr val="2C3939"/>
                </a:solidFill>
                <a:latin typeface="Arial"/>
                <a:cs typeface="Arial"/>
              </a:rPr>
              <a:t>“better for </a:t>
            </a:r>
            <a:r>
              <a:rPr sz="1607" b="1" spc="-6" dirty="0">
                <a:solidFill>
                  <a:srgbClr val="2C3939"/>
                </a:solidFill>
                <a:latin typeface="Arial"/>
                <a:cs typeface="Arial"/>
              </a:rPr>
              <a:t>you”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and </a:t>
            </a:r>
            <a:r>
              <a:rPr sz="1607" b="1" spc="-3" dirty="0">
                <a:solidFill>
                  <a:srgbClr val="2C3939"/>
                </a:solidFill>
                <a:latin typeface="Arial"/>
                <a:cs typeface="Arial"/>
              </a:rPr>
              <a:t>“more </a:t>
            </a:r>
            <a:r>
              <a:rPr sz="1607" b="1" spc="-6" dirty="0">
                <a:solidFill>
                  <a:srgbClr val="2C3939"/>
                </a:solidFill>
                <a:latin typeface="Arial"/>
                <a:cs typeface="Arial"/>
              </a:rPr>
              <a:t>enjoyable”</a:t>
            </a:r>
            <a:r>
              <a:rPr sz="1607" b="1" spc="-79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brand  feeling.</a:t>
            </a:r>
            <a:endParaRPr sz="1607">
              <a:solidFill>
                <a:prstClr val="black"/>
              </a:solidFill>
              <a:latin typeface="Arial"/>
              <a:cs typeface="Arial"/>
            </a:endParaRPr>
          </a:p>
          <a:p>
            <a:pPr marL="236044" indent="-228343" defTabSz="554492">
              <a:spcBef>
                <a:spcPts val="224"/>
              </a:spcBef>
              <a:buFont typeface="Arial"/>
              <a:buChar char="•"/>
              <a:tabLst>
                <a:tab pos="236044" algn="l"/>
                <a:tab pos="236429" algn="l"/>
              </a:tabLst>
            </a:pPr>
            <a:r>
              <a:rPr sz="1607" b="1" spc="-6" dirty="0">
                <a:solidFill>
                  <a:srgbClr val="2C3939"/>
                </a:solidFill>
                <a:latin typeface="Arial"/>
                <a:cs typeface="Arial"/>
              </a:rPr>
              <a:t>Positive social chatter </a:t>
            </a:r>
            <a:r>
              <a:rPr sz="1607" b="1" spc="-3" dirty="0">
                <a:solidFill>
                  <a:srgbClr val="2C3939"/>
                </a:solidFill>
                <a:latin typeface="Arial"/>
                <a:cs typeface="Arial"/>
              </a:rPr>
              <a:t>has </a:t>
            </a:r>
            <a:r>
              <a:rPr sz="1607" b="1" spc="-6" dirty="0">
                <a:solidFill>
                  <a:srgbClr val="2C3939"/>
                </a:solidFill>
                <a:latin typeface="Arial"/>
                <a:cs typeface="Arial"/>
              </a:rPr>
              <a:t>increased </a:t>
            </a:r>
            <a:r>
              <a:rPr sz="1607" spc="-3" dirty="0">
                <a:solidFill>
                  <a:srgbClr val="2C3939"/>
                </a:solidFill>
                <a:latin typeface="Arial"/>
                <a:cs typeface="Arial"/>
              </a:rPr>
              <a:t>over the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last</a:t>
            </a:r>
            <a:r>
              <a:rPr sz="1607" spc="-64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607" spc="-21" dirty="0">
                <a:solidFill>
                  <a:srgbClr val="2C3939"/>
                </a:solidFill>
                <a:latin typeface="Arial"/>
                <a:cs typeface="Arial"/>
              </a:rPr>
              <a:t>year.</a:t>
            </a:r>
            <a:endParaRPr sz="160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69089" y="4145797"/>
            <a:ext cx="1661939" cy="503254"/>
          </a:xfrm>
          <a:prstGeom prst="rect">
            <a:avLst/>
          </a:prstGeom>
        </p:spPr>
        <p:txBody>
          <a:bodyPr vert="horz" wrap="square" lIns="0" tIns="15787" rIns="0" bIns="0" rtlCol="0">
            <a:spAutoFit/>
          </a:bodyPr>
          <a:lstStyle/>
          <a:p>
            <a:pPr marL="332695" marR="3081" indent="-333080" defTabSz="554492">
              <a:lnSpc>
                <a:spcPts val="1922"/>
              </a:lnSpc>
              <a:spcBef>
                <a:spcPts val="124"/>
              </a:spcBef>
            </a:pPr>
            <a:r>
              <a:rPr sz="1607" b="1" i="1" spc="-3" dirty="0">
                <a:solidFill>
                  <a:srgbClr val="2C3939"/>
                </a:solidFill>
                <a:latin typeface="Arial"/>
                <a:cs typeface="Arial"/>
              </a:rPr>
              <a:t>What </a:t>
            </a:r>
            <a:r>
              <a:rPr sz="1607" b="1" i="1" spc="-21" dirty="0">
                <a:solidFill>
                  <a:srgbClr val="2C3939"/>
                </a:solidFill>
                <a:latin typeface="Arial"/>
                <a:cs typeface="Arial"/>
              </a:rPr>
              <a:t>We </a:t>
            </a:r>
            <a:r>
              <a:rPr sz="1607" b="1" i="1" spc="-6" dirty="0">
                <a:solidFill>
                  <a:srgbClr val="2C3939"/>
                </a:solidFill>
                <a:latin typeface="Arial"/>
                <a:cs typeface="Arial"/>
              </a:rPr>
              <a:t>Need</a:t>
            </a:r>
            <a:r>
              <a:rPr sz="1607" b="1" i="1" spc="-61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607" b="1" i="1" spc="-3" dirty="0">
                <a:solidFill>
                  <a:srgbClr val="2C3939"/>
                </a:solidFill>
                <a:latin typeface="Arial"/>
                <a:cs typeface="Arial"/>
              </a:rPr>
              <a:t>to  </a:t>
            </a:r>
            <a:r>
              <a:rPr sz="1607" b="1" i="1" spc="-12" dirty="0">
                <a:solidFill>
                  <a:srgbClr val="2C3939"/>
                </a:solidFill>
                <a:latin typeface="Arial"/>
                <a:cs typeface="Arial"/>
              </a:rPr>
              <a:t>Watch</a:t>
            </a:r>
            <a:r>
              <a:rPr sz="1607" b="1" i="1" spc="-21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607" b="1" i="1" spc="-3" dirty="0">
                <a:solidFill>
                  <a:srgbClr val="2C3939"/>
                </a:solidFill>
                <a:latin typeface="Arial"/>
                <a:cs typeface="Arial"/>
              </a:rPr>
              <a:t>For</a:t>
            </a:r>
            <a:endParaRPr sz="160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51733" y="4108004"/>
            <a:ext cx="5593063" cy="831024"/>
          </a:xfrm>
          <a:prstGeom prst="rect">
            <a:avLst/>
          </a:prstGeom>
        </p:spPr>
        <p:txBody>
          <a:bodyPr vert="horz" wrap="square" lIns="0" tIns="44667" rIns="0" bIns="0" rtlCol="0">
            <a:spAutoFit/>
          </a:bodyPr>
          <a:lstStyle/>
          <a:p>
            <a:pPr marL="228343" indent="-228343" defTabSz="554492">
              <a:spcBef>
                <a:spcPts val="352"/>
              </a:spcBef>
              <a:buFont typeface="Arial"/>
              <a:buChar char="•"/>
              <a:tabLst>
                <a:tab pos="228343" algn="l"/>
                <a:tab pos="228728" algn="l"/>
              </a:tabLst>
            </a:pPr>
            <a:r>
              <a:rPr sz="1607" b="1" spc="-9" dirty="0">
                <a:solidFill>
                  <a:srgbClr val="2C3939"/>
                </a:solidFill>
                <a:latin typeface="Arial"/>
                <a:cs typeface="Arial"/>
              </a:rPr>
              <a:t>Awareness 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remains </a:t>
            </a:r>
            <a:r>
              <a:rPr sz="1607" b="1" spc="-3" dirty="0">
                <a:solidFill>
                  <a:srgbClr val="2C3939"/>
                </a:solidFill>
                <a:latin typeface="Arial"/>
                <a:cs typeface="Arial"/>
              </a:rPr>
              <a:t>the </a:t>
            </a:r>
            <a:r>
              <a:rPr sz="1607" b="1" spc="-6" dirty="0">
                <a:solidFill>
                  <a:srgbClr val="2C3939"/>
                </a:solidFill>
                <a:latin typeface="Arial"/>
                <a:cs typeface="Arial"/>
              </a:rPr>
              <a:t>key</a:t>
            </a:r>
            <a:r>
              <a:rPr sz="1607" b="1" spc="-33" dirty="0">
                <a:solidFill>
                  <a:srgbClr val="2C3939"/>
                </a:solidFill>
                <a:latin typeface="Arial"/>
                <a:cs typeface="Arial"/>
              </a:rPr>
              <a:t> </a:t>
            </a:r>
            <a:r>
              <a:rPr sz="1607" b="1" spc="-6" dirty="0">
                <a:solidFill>
                  <a:srgbClr val="2C3939"/>
                </a:solidFill>
                <a:latin typeface="Arial"/>
                <a:cs typeface="Arial"/>
              </a:rPr>
              <a:t>challenge</a:t>
            </a:r>
            <a:endParaRPr sz="1607">
              <a:solidFill>
                <a:prstClr val="black"/>
              </a:solidFill>
              <a:latin typeface="Arial"/>
              <a:cs typeface="Arial"/>
            </a:endParaRPr>
          </a:p>
          <a:p>
            <a:pPr marL="228343" marR="3081" indent="-228343" defTabSz="554492">
              <a:lnSpc>
                <a:spcPts val="1922"/>
              </a:lnSpc>
              <a:spcBef>
                <a:spcPts val="361"/>
              </a:spcBef>
              <a:buFontTx/>
              <a:buChar char="•"/>
              <a:tabLst>
                <a:tab pos="228343" algn="l"/>
                <a:tab pos="228728" algn="l"/>
              </a:tabLst>
            </a:pP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While perceptions remain strong, </a:t>
            </a:r>
            <a:r>
              <a:rPr sz="1607" b="1" spc="-6" dirty="0">
                <a:solidFill>
                  <a:srgbClr val="2C3939"/>
                </a:solidFill>
                <a:latin typeface="Arial"/>
                <a:cs typeface="Arial"/>
              </a:rPr>
              <a:t>Cayman Jack </a:t>
            </a:r>
            <a:r>
              <a:rPr sz="1607" b="1" spc="-3" dirty="0">
                <a:solidFill>
                  <a:srgbClr val="2C3939"/>
                </a:solidFill>
                <a:latin typeface="Arial"/>
                <a:cs typeface="Arial"/>
              </a:rPr>
              <a:t>is not well  </a:t>
            </a:r>
            <a:r>
              <a:rPr sz="1607" b="1" spc="-6" dirty="0">
                <a:solidFill>
                  <a:srgbClr val="2C3939"/>
                </a:solidFill>
                <a:latin typeface="Arial"/>
                <a:cs typeface="Arial"/>
              </a:rPr>
              <a:t>differentiated</a:t>
            </a:r>
            <a:r>
              <a:rPr sz="1607" spc="-6" dirty="0">
                <a:solidFill>
                  <a:srgbClr val="2C3939"/>
                </a:solidFill>
                <a:latin typeface="Arial"/>
                <a:cs typeface="Arial"/>
              </a:rPr>
              <a:t>.</a:t>
            </a:r>
            <a:endParaRPr sz="160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1879" y="1426364"/>
            <a:ext cx="2535758" cy="48604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492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940447" y="6458578"/>
            <a:ext cx="142089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554492">
              <a:lnSpc>
                <a:spcPts val="1107"/>
              </a:lnSpc>
            </a:pPr>
            <a:r>
              <a:rPr sz="1001" dirty="0">
                <a:solidFill>
                  <a:srgbClr val="7E7E7E"/>
                </a:solidFill>
                <a:latin typeface="Arial"/>
                <a:cs typeface="Arial"/>
              </a:rPr>
              <a:t>97</a:t>
            </a:r>
            <a:endParaRPr sz="10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932746" y="6450876"/>
            <a:ext cx="15749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 defTabSz="554492">
              <a:lnSpc>
                <a:spcPts val="1167"/>
              </a:lnSpc>
            </a:pPr>
            <a:r>
              <a:rPr sz="1001" dirty="0">
                <a:solidFill>
                  <a:srgbClr val="7E7E7E"/>
                </a:solidFill>
                <a:latin typeface="Arial"/>
                <a:cs typeface="Arial"/>
              </a:rPr>
              <a:t>97</a:t>
            </a:r>
            <a:endParaRPr sz="1001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6581001"/>
            <a:ext cx="627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IRI, Total MULO + Conv, Food, &amp; Convenience Latest 52 weeks ending 11/04/18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F21 Brand Planning Update: Cayman Jack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</a:b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5-Year Brand Vision: Cayman Jack will be the #1 cocktail 6-pack in the segment, leading sales in grocery &amp; c-store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92462" y="1096108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BB952F-B76C-43B7-98BD-F7D931CE01AC}"/>
              </a:ext>
            </a:extLst>
          </p:cNvPr>
          <p:cNvCxnSpPr/>
          <p:nvPr/>
        </p:nvCxnSpPr>
        <p:spPr>
          <a:xfrm flipH="1">
            <a:off x="6105427" y="1121792"/>
            <a:ext cx="0" cy="56692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39C2BEA-00D5-49AD-8359-6827802C5301}"/>
              </a:ext>
            </a:extLst>
          </p:cNvPr>
          <p:cNvSpPr/>
          <p:nvPr/>
        </p:nvSpPr>
        <p:spPr>
          <a:xfrm>
            <a:off x="235049" y="1074657"/>
            <a:ext cx="5851526" cy="28346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2018 PERFORMANCE OVERVIEW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sng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9F823C-B0E7-445B-A808-93AAF6DF4D19}"/>
              </a:ext>
            </a:extLst>
          </p:cNvPr>
          <p:cNvSpPr/>
          <p:nvPr/>
        </p:nvSpPr>
        <p:spPr>
          <a:xfrm>
            <a:off x="6105427" y="1074657"/>
            <a:ext cx="6053963" cy="28346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WHAT’S WORKING / WHAT’S NOT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Working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Focus Markets have shown that our campaigns are working, especially for Mojito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Margarita already resonates with national consumers in both large and small format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Working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Mojito outside of focus markets is struggling compared to margarita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only three SKUs, two of which are Margarita, Cayman Jack is in danger of being seen solely as a margarita brand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4226D5-2D10-42CB-9BEA-CBD91F6B910A}"/>
              </a:ext>
            </a:extLst>
          </p:cNvPr>
          <p:cNvCxnSpPr>
            <a:cxnSpLocks/>
          </p:cNvCxnSpPr>
          <p:nvPr/>
        </p:nvCxnSpPr>
        <p:spPr>
          <a:xfrm flipH="1">
            <a:off x="235048" y="3965436"/>
            <a:ext cx="117043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C09C3C9-E599-435B-99BF-9FBDA7756353}"/>
              </a:ext>
            </a:extLst>
          </p:cNvPr>
          <p:cNvSpPr/>
          <p:nvPr/>
        </p:nvSpPr>
        <p:spPr>
          <a:xfrm>
            <a:off x="0" y="4014305"/>
            <a:ext cx="6053963" cy="28346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F21 KEY IMPERATIVES FOR GROWTH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sng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national launch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support that strategically mirrors focus markets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Distribution increases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flavor(s)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Variety pack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E4F6B0-5E79-48CE-8E06-AB54BC06D8DC}"/>
              </a:ext>
            </a:extLst>
          </p:cNvPr>
          <p:cNvSpPr/>
          <p:nvPr/>
        </p:nvSpPr>
        <p:spPr>
          <a:xfrm>
            <a:off x="6072816" y="4014305"/>
            <a:ext cx="6053963" cy="28346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F21 KEY PLANNING QUESTIONS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sng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Should Cayman Jack be launched nationally?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level of support is needed for a national launch?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Cayman Jack need a single serve?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 a variety pack improve Cayman Jack’s performance?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a third flavor necessary and what should it be?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431E9ED-28AB-40A1-AEE6-1FBA38F41DC8}"/>
              </a:ext>
            </a:extLst>
          </p:cNvPr>
          <p:cNvGraphicFramePr>
            <a:graphicFrameLocks noGrp="1"/>
          </p:cNvGraphicFramePr>
          <p:nvPr/>
        </p:nvGraphicFramePr>
        <p:xfrm>
          <a:off x="271487" y="1383929"/>
          <a:ext cx="5724057" cy="225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263">
                  <a:extLst>
                    <a:ext uri="{9D8B030D-6E8A-4147-A177-3AD203B41FA5}">
                      <a16:colId xmlns:a16="http://schemas.microsoft.com/office/drawing/2014/main" val="3114085067"/>
                    </a:ext>
                  </a:extLst>
                </a:gridCol>
                <a:gridCol w="769519">
                  <a:extLst>
                    <a:ext uri="{9D8B030D-6E8A-4147-A177-3AD203B41FA5}">
                      <a16:colId xmlns:a16="http://schemas.microsoft.com/office/drawing/2014/main" val="2709136794"/>
                    </a:ext>
                  </a:extLst>
                </a:gridCol>
                <a:gridCol w="742940">
                  <a:extLst>
                    <a:ext uri="{9D8B030D-6E8A-4147-A177-3AD203B41FA5}">
                      <a16:colId xmlns:a16="http://schemas.microsoft.com/office/drawing/2014/main" val="657563179"/>
                    </a:ext>
                  </a:extLst>
                </a:gridCol>
                <a:gridCol w="619430">
                  <a:extLst>
                    <a:ext uri="{9D8B030D-6E8A-4147-A177-3AD203B41FA5}">
                      <a16:colId xmlns:a16="http://schemas.microsoft.com/office/drawing/2014/main" val="3164009671"/>
                    </a:ext>
                  </a:extLst>
                </a:gridCol>
                <a:gridCol w="790172">
                  <a:extLst>
                    <a:ext uri="{9D8B030D-6E8A-4147-A177-3AD203B41FA5}">
                      <a16:colId xmlns:a16="http://schemas.microsoft.com/office/drawing/2014/main" val="2971234144"/>
                    </a:ext>
                  </a:extLst>
                </a:gridCol>
                <a:gridCol w="614411">
                  <a:extLst>
                    <a:ext uri="{9D8B030D-6E8A-4147-A177-3AD203B41FA5}">
                      <a16:colId xmlns:a16="http://schemas.microsoft.com/office/drawing/2014/main" val="1202421537"/>
                    </a:ext>
                  </a:extLst>
                </a:gridCol>
                <a:gridCol w="723322">
                  <a:extLst>
                    <a:ext uri="{9D8B030D-6E8A-4147-A177-3AD203B41FA5}">
                      <a16:colId xmlns:a16="http://schemas.microsoft.com/office/drawing/2014/main" val="6598949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$$$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$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CWD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CWD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Velocity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Velocity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16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Total MULO+C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$26.4M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+26.1%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31.22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3.54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-5.4%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049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Margarita 6pk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$18.9M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+34.9%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28.09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+25.7%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3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Mojito 6pk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$3.0M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11.31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+10.8%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-6.2%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727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Margarita 12pk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$3.0M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63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Single Serve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$776K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-42.6%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6.46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+5.8%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4.46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-2.7%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06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9811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FFDEB-4506-4049-9725-A0E1F3491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20"/>
            <a:ext cx="10515600" cy="926347"/>
          </a:xfrm>
        </p:spPr>
        <p:txBody>
          <a:bodyPr/>
          <a:lstStyle/>
          <a:p>
            <a:r>
              <a:rPr lang="en-US" dirty="0"/>
              <a:t>SWOT Analysis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AAC119-047B-4DB3-B228-111120FEAAFA}"/>
              </a:ext>
            </a:extLst>
          </p:cNvPr>
          <p:cNvSpPr>
            <a:spLocks noGrp="1"/>
          </p:cNvSpPr>
          <p:nvPr/>
        </p:nvSpPr>
        <p:spPr>
          <a:xfrm>
            <a:off x="376428" y="883859"/>
            <a:ext cx="5614416" cy="2665933"/>
          </a:xfrm>
          <a:prstGeom prst="rect">
            <a:avLst/>
          </a:prstGeom>
        </p:spPr>
        <p:txBody>
          <a:bodyPr vert="horz" lIns="34290" tIns="34290" rIns="34290" bIns="3429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b="1" u="sng" dirty="0">
                <a:solidFill>
                  <a:prstClr val="black"/>
                </a:solidFill>
              </a:rPr>
              <a:t>Strengths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600" dirty="0">
              <a:solidFill>
                <a:prstClr val="black"/>
              </a:solidFill>
            </a:endParaRPr>
          </a:p>
          <a:p>
            <a:pPr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</a:rPr>
              <a:t>Nationally Margarita 6pk is one of the fastest growing FMBs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</a:rPr>
              <a:t>Margarita 6pks are winning in convenience multi-packs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</a:rPr>
              <a:t>Mojito 6pk and Margarita 12pks are growing quickly inside of focus markets</a:t>
            </a:r>
          </a:p>
          <a:p>
            <a:pPr>
              <a:spcBef>
                <a:spcPts val="0"/>
              </a:spcBef>
            </a:pP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9C407B-9935-4CCA-ADCA-46DE744B3DEF}"/>
              </a:ext>
            </a:extLst>
          </p:cNvPr>
          <p:cNvSpPr txBox="1">
            <a:spLocks/>
          </p:cNvSpPr>
          <p:nvPr/>
        </p:nvSpPr>
        <p:spPr>
          <a:xfrm>
            <a:off x="376428" y="3611130"/>
            <a:ext cx="5614416" cy="3029948"/>
          </a:xfrm>
          <a:prstGeom prst="rect">
            <a:avLst/>
          </a:prstGeom>
        </p:spPr>
        <p:txBody>
          <a:bodyPr vert="horz" lIns="34290" tIns="34290" rIns="34290" bIns="3429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u="sng" dirty="0">
                <a:solidFill>
                  <a:prstClr val="black"/>
                </a:solidFill>
              </a:rPr>
              <a:t>Opportunities</a:t>
            </a:r>
          </a:p>
          <a:p>
            <a:endParaRPr lang="en-US" sz="6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</a:rPr>
              <a:t>A national focus on Mojito and a new flavor would solidify Cayman Jack as a cocktail brand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</a:rPr>
              <a:t>A variety pack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</a:rPr>
              <a:t>A single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</a:rPr>
              <a:t>Exploring Fall as a secondary Cayman Jack season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6991FA-5D2A-4A0C-884A-F9772E31F24F}"/>
              </a:ext>
            </a:extLst>
          </p:cNvPr>
          <p:cNvSpPr txBox="1">
            <a:spLocks/>
          </p:cNvSpPr>
          <p:nvPr/>
        </p:nvSpPr>
        <p:spPr>
          <a:xfrm>
            <a:off x="6201158" y="883859"/>
            <a:ext cx="5614254" cy="2665933"/>
          </a:xfrm>
          <a:prstGeom prst="rect">
            <a:avLst/>
          </a:prstGeom>
        </p:spPr>
        <p:txBody>
          <a:bodyPr vert="horz" lIns="34290" tIns="34290" rIns="34290" bIns="3429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u="sng" dirty="0">
                <a:solidFill>
                  <a:prstClr val="black"/>
                </a:solidFill>
              </a:rPr>
              <a:t>Weaknesses</a:t>
            </a:r>
          </a:p>
          <a:p>
            <a:endParaRPr lang="en-US" sz="6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Nationally mojito 6pks are growing slowly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MULO+C distribution is low for a brand with a national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Nationally Cayman Jack is a margarita brand and not a cocktail brand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5D2594-FD38-4A6E-A2B6-55F818253EA0}"/>
              </a:ext>
            </a:extLst>
          </p:cNvPr>
          <p:cNvSpPr txBox="1">
            <a:spLocks/>
          </p:cNvSpPr>
          <p:nvPr/>
        </p:nvSpPr>
        <p:spPr>
          <a:xfrm>
            <a:off x="6201158" y="3611130"/>
            <a:ext cx="5522974" cy="3029948"/>
          </a:xfrm>
          <a:prstGeom prst="rect">
            <a:avLst/>
          </a:prstGeom>
        </p:spPr>
        <p:txBody>
          <a:bodyPr vert="horz" lIns="34290" tIns="34290" rIns="34290" bIns="3429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u="sng" dirty="0">
                <a:solidFill>
                  <a:prstClr val="black"/>
                </a:solidFill>
              </a:rPr>
              <a:t>Threats</a:t>
            </a:r>
          </a:p>
          <a:p>
            <a:endParaRPr lang="en-US" sz="6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The </a:t>
            </a:r>
            <a:r>
              <a:rPr lang="en-US" sz="1600" dirty="0" err="1">
                <a:solidFill>
                  <a:prstClr val="black"/>
                </a:solidFill>
              </a:rPr>
              <a:t>Ritas</a:t>
            </a:r>
            <a:r>
              <a:rPr lang="en-US" sz="1600" dirty="0">
                <a:solidFill>
                  <a:prstClr val="black"/>
                </a:solidFill>
              </a:rPr>
              <a:t> continue to dominate margarita flavors, accounting for more than half of all cocktail-themed FMB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C-store continues to be dominated by singles, without one Cayman Jack is losing ground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E3E1FC-2FD0-4B26-95AA-514115272434}"/>
              </a:ext>
            </a:extLst>
          </p:cNvPr>
          <p:cNvCxnSpPr/>
          <p:nvPr/>
        </p:nvCxnSpPr>
        <p:spPr>
          <a:xfrm flipH="1">
            <a:off x="6096001" y="951730"/>
            <a:ext cx="80" cy="56692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912969-9AF6-43AE-9D87-72432C9A3DEC}"/>
              </a:ext>
            </a:extLst>
          </p:cNvPr>
          <p:cNvCxnSpPr/>
          <p:nvPr/>
        </p:nvCxnSpPr>
        <p:spPr>
          <a:xfrm flipH="1" flipV="1">
            <a:off x="376428" y="3583801"/>
            <a:ext cx="11430000" cy="13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53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FFDEB-4506-4049-9725-A0E1F3491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20"/>
            <a:ext cx="10515600" cy="926347"/>
          </a:xfrm>
        </p:spPr>
        <p:txBody>
          <a:bodyPr/>
          <a:lstStyle/>
          <a:p>
            <a:r>
              <a:rPr lang="en-US" dirty="0"/>
              <a:t>What’s Working / What’s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26FD0-7542-42D2-8D76-9A36A0D4D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3773"/>
            <a:ext cx="5166674" cy="51123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1" u="sng" dirty="0"/>
              <a:t>What’s Working</a:t>
            </a:r>
          </a:p>
          <a:p>
            <a:r>
              <a:rPr lang="en-US" sz="1800" dirty="0"/>
              <a:t>Focus Markets have shown that our campaigns are working, especially for Mojito</a:t>
            </a:r>
          </a:p>
          <a:p>
            <a:r>
              <a:rPr lang="en-US" sz="1800" dirty="0"/>
              <a:t>Margarita already resonates with national consumers in both large and small format</a:t>
            </a:r>
          </a:p>
          <a:p>
            <a:r>
              <a:rPr lang="en-US" sz="1800" dirty="0"/>
              <a:t>The Brand Pyramid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2B5647-DB50-4921-87C1-6DB79E499E3D}"/>
              </a:ext>
            </a:extLst>
          </p:cNvPr>
          <p:cNvSpPr txBox="1">
            <a:spLocks/>
          </p:cNvSpPr>
          <p:nvPr/>
        </p:nvSpPr>
        <p:spPr>
          <a:xfrm>
            <a:off x="6209124" y="1033773"/>
            <a:ext cx="5166674" cy="511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u="sng" dirty="0"/>
              <a:t>What’s Not</a:t>
            </a:r>
          </a:p>
          <a:p>
            <a:r>
              <a:rPr lang="en-US" sz="1800" dirty="0"/>
              <a:t>Mojito outside of focus markets is struggling compared to margarita</a:t>
            </a:r>
          </a:p>
          <a:p>
            <a:r>
              <a:rPr lang="en-US" sz="1800" dirty="0"/>
              <a:t>With only three SKUs, two of which are Margarita, there is a danger that Cayman Jack will be seen as a margarita brand</a:t>
            </a:r>
            <a:endParaRPr lang="en-US" sz="1400" dirty="0"/>
          </a:p>
          <a:p>
            <a:endParaRPr lang="en-US" sz="1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5CE491-D477-46F5-8F0A-F427F36447B8}"/>
              </a:ext>
            </a:extLst>
          </p:cNvPr>
          <p:cNvCxnSpPr/>
          <p:nvPr/>
        </p:nvCxnSpPr>
        <p:spPr>
          <a:xfrm>
            <a:off x="6096000" y="934061"/>
            <a:ext cx="0" cy="52120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1006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86354C7-335C-4031-8120-4A1DDDA0D274}"/>
              </a:ext>
            </a:extLst>
          </p:cNvPr>
          <p:cNvSpPr txBox="1"/>
          <p:nvPr/>
        </p:nvSpPr>
        <p:spPr>
          <a:xfrm>
            <a:off x="392462" y="265808"/>
            <a:ext cx="11407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Jack – </a:t>
            </a:r>
            <a:r>
              <a:rPr lang="en-US" sz="4000" b="1" kern="0" dirty="0">
                <a:solidFill>
                  <a:sysClr val="windowText" lastClr="000000"/>
                </a:solidFill>
              </a:rPr>
              <a:t>Growth Imperatives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2F2640-1054-4E2F-B79E-6AD734800DA8}"/>
              </a:ext>
            </a:extLst>
          </p:cNvPr>
          <p:cNvCxnSpPr/>
          <p:nvPr/>
        </p:nvCxnSpPr>
        <p:spPr>
          <a:xfrm>
            <a:off x="392462" y="1096108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E81A6D2-08BA-4F32-9855-4E502284A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62" y="1218523"/>
            <a:ext cx="11430000" cy="4984313"/>
          </a:xfrm>
        </p:spPr>
        <p:txBody>
          <a:bodyPr/>
          <a:lstStyle/>
          <a:p>
            <a:r>
              <a:rPr lang="en-US" dirty="0"/>
              <a:t>A national launch</a:t>
            </a:r>
          </a:p>
          <a:p>
            <a:r>
              <a:rPr lang="en-US" dirty="0"/>
              <a:t>National support that strategically mirrors focus markets</a:t>
            </a:r>
          </a:p>
          <a:p>
            <a:r>
              <a:rPr lang="en-US" dirty="0"/>
              <a:t>Distribution increases</a:t>
            </a:r>
          </a:p>
          <a:p>
            <a:r>
              <a:rPr lang="en-US" dirty="0"/>
              <a:t>New flavor(s)</a:t>
            </a:r>
          </a:p>
          <a:p>
            <a:r>
              <a:rPr lang="en-US" dirty="0"/>
              <a:t>Variety pack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797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FFDEB-4506-4049-9725-A0E1F3491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20"/>
            <a:ext cx="10515600" cy="926347"/>
          </a:xfrm>
        </p:spPr>
        <p:txBody>
          <a:bodyPr/>
          <a:lstStyle/>
          <a:p>
            <a:r>
              <a:rPr lang="en-US" dirty="0"/>
              <a:t>2020 Key Questions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6B522F0-4F12-4888-9A8A-D87B52BEFC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9059655"/>
              </p:ext>
            </p:extLst>
          </p:nvPr>
        </p:nvGraphicFramePr>
        <p:xfrm>
          <a:off x="973772" y="1521605"/>
          <a:ext cx="10255887" cy="4477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9170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C5DA5-E4DA-43DC-A2D1-5C0381769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854" y="1219848"/>
            <a:ext cx="5446292" cy="441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6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8E3181-81E1-480C-BA42-2B7EF081474E}"/>
              </a:ext>
            </a:extLst>
          </p:cNvPr>
          <p:cNvSpPr/>
          <p:nvPr/>
        </p:nvSpPr>
        <p:spPr>
          <a:xfrm>
            <a:off x="83125" y="1686304"/>
            <a:ext cx="3015157" cy="4163492"/>
          </a:xfrm>
          <a:prstGeom prst="roundRect">
            <a:avLst/>
          </a:prstGeom>
          <a:solidFill>
            <a:schemeClr val="bg2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0" y="6581001"/>
            <a:ext cx="627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IRI, Total MULO + Conv, Latest 52 weeks ending 11/04/18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462" y="265808"/>
            <a:ext cx="11407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&amp; the Category – 52 Week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92462" y="1096108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D660D4-9454-4744-BB5B-50CE66F2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166806"/>
              </p:ext>
            </p:extLst>
          </p:nvPr>
        </p:nvGraphicFramePr>
        <p:xfrm>
          <a:off x="3138054" y="1922993"/>
          <a:ext cx="8825679" cy="3631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9775">
                  <a:extLst>
                    <a:ext uri="{9D8B030D-6E8A-4147-A177-3AD203B41FA5}">
                      <a16:colId xmlns:a16="http://schemas.microsoft.com/office/drawing/2014/main" val="3114085067"/>
                    </a:ext>
                  </a:extLst>
                </a:gridCol>
                <a:gridCol w="2348015">
                  <a:extLst>
                    <a:ext uri="{9D8B030D-6E8A-4147-A177-3AD203B41FA5}">
                      <a16:colId xmlns:a16="http://schemas.microsoft.com/office/drawing/2014/main" val="2709136794"/>
                    </a:ext>
                  </a:extLst>
                </a:gridCol>
                <a:gridCol w="1695789">
                  <a:extLst>
                    <a:ext uri="{9D8B030D-6E8A-4147-A177-3AD203B41FA5}">
                      <a16:colId xmlns:a16="http://schemas.microsoft.com/office/drawing/2014/main" val="657563179"/>
                    </a:ext>
                  </a:extLst>
                </a:gridCol>
                <a:gridCol w="1506050">
                  <a:extLst>
                    <a:ext uri="{9D8B030D-6E8A-4147-A177-3AD203B41FA5}">
                      <a16:colId xmlns:a16="http://schemas.microsoft.com/office/drawing/2014/main" val="2817811116"/>
                    </a:ext>
                  </a:extLst>
                </a:gridCol>
                <a:gridCol w="1506050">
                  <a:extLst>
                    <a:ext uri="{9D8B030D-6E8A-4147-A177-3AD203B41FA5}">
                      <a16:colId xmlns:a16="http://schemas.microsoft.com/office/drawing/2014/main" val="1383541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% Change Year 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per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% Change Year Ago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16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$35,358,014,318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$6.92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+0.6%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773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Craft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$4,183,199,185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+0.7%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75582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$2,756,900,873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+9.7%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$4.05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+0.0%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00727966"/>
                  </a:ext>
                </a:extLst>
              </a:tr>
              <a:tr h="522096">
                <a:tc>
                  <a:txBody>
                    <a:bodyPr/>
                    <a:lstStyle/>
                    <a:p>
                      <a:r>
                        <a:rPr lang="en-US" sz="2400" dirty="0"/>
                        <a:t>Cider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$428,329,123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+9.0%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$8.02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+4.0%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81657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Hard Seltzer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$373,269,786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+184.8%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$10.96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+3.6%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1454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Cayman Jack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$26,423,221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+26.1%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$8.81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+11.6%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26212742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86CBB394-0F05-43FD-A821-8EFE2562BFAD}"/>
              </a:ext>
            </a:extLst>
          </p:cNvPr>
          <p:cNvSpPr txBox="1"/>
          <p:nvPr/>
        </p:nvSpPr>
        <p:spPr>
          <a:xfrm>
            <a:off x="131804" y="1922994"/>
            <a:ext cx="310271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Overall</a:t>
            </a:r>
            <a:r>
              <a:rPr lang="en-US" sz="1700" kern="0" dirty="0">
                <a:solidFill>
                  <a:sysClr val="windowText" lastClr="000000"/>
                </a:solidFill>
                <a:latin typeface="Calibri" panose="020F0502020204030204"/>
              </a:rPr>
              <a:t> beer category dollars year to date have grown 2%, driven by FMBs (+10%), Ciders (+9%), and Seltzers (+185%)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700" kern="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kern="0" dirty="0">
                <a:solidFill>
                  <a:sysClr val="windowText" lastClr="000000"/>
                </a:solidFill>
                <a:latin typeface="Calibri" panose="020F0502020204030204"/>
              </a:rPr>
              <a:t>Prices are flat across the industry, except Hard Seltzer (+3.6%) and Cider (+4%)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700" kern="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kern="0" dirty="0">
                <a:solidFill>
                  <a:sysClr val="windowText" lastClr="000000"/>
                </a:solidFill>
                <a:latin typeface="Calibri" panose="020F0502020204030204"/>
              </a:rPr>
              <a:t>Hard Seltzer continues to drive growth in both price and dollars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0662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B0DD2F-FB36-42C3-BC52-DD8519CEB5B7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068107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B450ABA-EC4F-4F71-89CE-706EAC1D5456}"/>
              </a:ext>
            </a:extLst>
          </p:cNvPr>
          <p:cNvSpPr txBox="1"/>
          <p:nvPr/>
        </p:nvSpPr>
        <p:spPr>
          <a:xfrm>
            <a:off x="0" y="6581001"/>
            <a:ext cx="627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IRI, Total MULO + Conv, </a:t>
            </a:r>
            <a:r>
              <a:rPr lang="en-US" sz="1200" kern="0" dirty="0">
                <a:solidFill>
                  <a:sysClr val="windowText" lastClr="000000"/>
                </a:solidFill>
                <a:latin typeface="Calibri" panose="020F0502020204030204"/>
              </a:rPr>
              <a:t>September-November, 13 weeks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88BE99-53FE-4342-914F-5CD189322523}"/>
              </a:ext>
            </a:extLst>
          </p:cNvPr>
          <p:cNvSpPr txBox="1"/>
          <p:nvPr/>
        </p:nvSpPr>
        <p:spPr>
          <a:xfrm>
            <a:off x="392462" y="265808"/>
            <a:ext cx="11407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&amp; the Category – Fall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46C9614-3F1E-4A7F-B4B0-692BACC840F2}"/>
              </a:ext>
            </a:extLst>
          </p:cNvPr>
          <p:cNvCxnSpPr/>
          <p:nvPr/>
        </p:nvCxnSpPr>
        <p:spPr>
          <a:xfrm>
            <a:off x="392462" y="1096108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5C38DCE-E145-4E2E-951A-2303D2870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652757"/>
              </p:ext>
            </p:extLst>
          </p:nvPr>
        </p:nvGraphicFramePr>
        <p:xfrm>
          <a:off x="3234517" y="1613472"/>
          <a:ext cx="8825679" cy="3631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9775">
                  <a:extLst>
                    <a:ext uri="{9D8B030D-6E8A-4147-A177-3AD203B41FA5}">
                      <a16:colId xmlns:a16="http://schemas.microsoft.com/office/drawing/2014/main" val="3114085067"/>
                    </a:ext>
                  </a:extLst>
                </a:gridCol>
                <a:gridCol w="2348015">
                  <a:extLst>
                    <a:ext uri="{9D8B030D-6E8A-4147-A177-3AD203B41FA5}">
                      <a16:colId xmlns:a16="http://schemas.microsoft.com/office/drawing/2014/main" val="2709136794"/>
                    </a:ext>
                  </a:extLst>
                </a:gridCol>
                <a:gridCol w="1695789">
                  <a:extLst>
                    <a:ext uri="{9D8B030D-6E8A-4147-A177-3AD203B41FA5}">
                      <a16:colId xmlns:a16="http://schemas.microsoft.com/office/drawing/2014/main" val="657563179"/>
                    </a:ext>
                  </a:extLst>
                </a:gridCol>
                <a:gridCol w="1506050">
                  <a:extLst>
                    <a:ext uri="{9D8B030D-6E8A-4147-A177-3AD203B41FA5}">
                      <a16:colId xmlns:a16="http://schemas.microsoft.com/office/drawing/2014/main" val="2817811116"/>
                    </a:ext>
                  </a:extLst>
                </a:gridCol>
                <a:gridCol w="1506050">
                  <a:extLst>
                    <a:ext uri="{9D8B030D-6E8A-4147-A177-3AD203B41FA5}">
                      <a16:colId xmlns:a16="http://schemas.microsoft.com/office/drawing/2014/main" val="1383541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% Change Year 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per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% Change Year Ago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16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$9,018,703,266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+1.6%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$6.93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0.6%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773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Craft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$715,174,157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+16.1%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$4.07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4.4%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75582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$1,082,643,068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+2.4%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$9.70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-0.9%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00727966"/>
                  </a:ext>
                </a:extLst>
              </a:tr>
              <a:tr h="522096">
                <a:tc>
                  <a:txBody>
                    <a:bodyPr/>
                    <a:lstStyle/>
                    <a:p>
                      <a:r>
                        <a:rPr lang="en-US" sz="2400" dirty="0"/>
                        <a:t>Cider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$112,366,632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+8.8%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$8.07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4.0%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81657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Hard Seltzer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$133,864,390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+214.7%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$10.72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-3.5%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1454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Cayman Jack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$6,823,844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+29.9%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$9.42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18.0%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2621274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504A2D7-DB27-42B9-98E3-620AE08E1198}"/>
              </a:ext>
            </a:extLst>
          </p:cNvPr>
          <p:cNvSpPr txBox="1"/>
          <p:nvPr/>
        </p:nvSpPr>
        <p:spPr>
          <a:xfrm>
            <a:off x="131804" y="1613472"/>
            <a:ext cx="310271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Overall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93D220-663B-4A06-A04C-30DA4315DBD0}"/>
              </a:ext>
            </a:extLst>
          </p:cNvPr>
          <p:cNvGrpSpPr/>
          <p:nvPr/>
        </p:nvGrpSpPr>
        <p:grpSpPr>
          <a:xfrm>
            <a:off x="392462" y="2127288"/>
            <a:ext cx="2465038" cy="3743246"/>
            <a:chOff x="392462" y="3887545"/>
            <a:chExt cx="11407076" cy="155487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0971C4-93DD-4112-9226-7CF54E971D17}"/>
                </a:ext>
              </a:extLst>
            </p:cNvPr>
            <p:cNvSpPr/>
            <p:nvPr/>
          </p:nvSpPr>
          <p:spPr>
            <a:xfrm>
              <a:off x="392462" y="3887545"/>
              <a:ext cx="11407076" cy="1554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D628C7-ED74-41C0-A979-1E0B3D6EA2B4}"/>
                </a:ext>
              </a:extLst>
            </p:cNvPr>
            <p:cNvSpPr txBox="1"/>
            <p:nvPr/>
          </p:nvSpPr>
          <p:spPr>
            <a:xfrm>
              <a:off x="533399" y="3887545"/>
              <a:ext cx="11266139" cy="652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Add New Notes based on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5264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6581001"/>
            <a:ext cx="627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IRI, Total MULO + Conv, Latest 4 weeks ending 12/03/18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462" y="265808"/>
            <a:ext cx="11407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Jack by Channel – Fall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92462" y="1096108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D660D4-9454-4744-BB5B-50CE66F2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362663"/>
              </p:ext>
            </p:extLst>
          </p:nvPr>
        </p:nvGraphicFramePr>
        <p:xfrm>
          <a:off x="1210713" y="1410626"/>
          <a:ext cx="1013079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0103">
                  <a:extLst>
                    <a:ext uri="{9D8B030D-6E8A-4147-A177-3AD203B41FA5}">
                      <a16:colId xmlns:a16="http://schemas.microsoft.com/office/drawing/2014/main" val="3114085067"/>
                    </a:ext>
                  </a:extLst>
                </a:gridCol>
                <a:gridCol w="1789430">
                  <a:extLst>
                    <a:ext uri="{9D8B030D-6E8A-4147-A177-3AD203B41FA5}">
                      <a16:colId xmlns:a16="http://schemas.microsoft.com/office/drawing/2014/main" val="2709136794"/>
                    </a:ext>
                  </a:extLst>
                </a:gridCol>
                <a:gridCol w="1523782">
                  <a:extLst>
                    <a:ext uri="{9D8B030D-6E8A-4147-A177-3AD203B41FA5}">
                      <a16:colId xmlns:a16="http://schemas.microsoft.com/office/drawing/2014/main" val="3465490052"/>
                    </a:ext>
                  </a:extLst>
                </a:gridCol>
                <a:gridCol w="1235033">
                  <a:extLst>
                    <a:ext uri="{9D8B030D-6E8A-4147-A177-3AD203B41FA5}">
                      <a16:colId xmlns:a16="http://schemas.microsoft.com/office/drawing/2014/main" val="1616948045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3495155186"/>
                    </a:ext>
                  </a:extLst>
                </a:gridCol>
                <a:gridCol w="943293">
                  <a:extLst>
                    <a:ext uri="{9D8B030D-6E8A-4147-A177-3AD203B41FA5}">
                      <a16:colId xmlns:a16="http://schemas.microsoft.com/office/drawing/2014/main" val="657563179"/>
                    </a:ext>
                  </a:extLst>
                </a:gridCol>
                <a:gridCol w="1635369">
                  <a:extLst>
                    <a:ext uri="{9D8B030D-6E8A-4147-A177-3AD203B41FA5}">
                      <a16:colId xmlns:a16="http://schemas.microsoft.com/office/drawing/2014/main" val="2817811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per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CWD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CWD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16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MULO-C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$6,823,844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+29.9%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$9.42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28.24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+25.7%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43049511"/>
                  </a:ext>
                </a:extLst>
              </a:tr>
              <a:tr h="309413">
                <a:tc>
                  <a:txBody>
                    <a:bodyPr/>
                    <a:lstStyle/>
                    <a:p>
                      <a:r>
                        <a:rPr lang="en-US" sz="2400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$3,574,094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+31.5%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$9.83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+17.8%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48.88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+19.6%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773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Convenience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$1,609,075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$8.87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+36%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14.94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+17.7%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727966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A880965A-0694-408B-9D82-A9F584A32BA4}"/>
              </a:ext>
            </a:extLst>
          </p:cNvPr>
          <p:cNvGrpSpPr/>
          <p:nvPr/>
        </p:nvGrpSpPr>
        <p:grpSpPr>
          <a:xfrm>
            <a:off x="392462" y="4249246"/>
            <a:ext cx="11407076" cy="1621287"/>
            <a:chOff x="392462" y="3821137"/>
            <a:chExt cx="11407076" cy="162128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EC77615-F380-4AB9-A9DE-7182A58CA2F2}"/>
                </a:ext>
              </a:extLst>
            </p:cNvPr>
            <p:cNvSpPr/>
            <p:nvPr/>
          </p:nvSpPr>
          <p:spPr>
            <a:xfrm>
              <a:off x="392462" y="3887545"/>
              <a:ext cx="11407076" cy="1554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CBB394-0F05-43FD-A821-8EFE2562BFAD}"/>
                </a:ext>
              </a:extLst>
            </p:cNvPr>
            <p:cNvSpPr txBox="1"/>
            <p:nvPr/>
          </p:nvSpPr>
          <p:spPr>
            <a:xfrm>
              <a:off x="392462" y="3821137"/>
              <a:ext cx="112661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Add New Notes based on Data Above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8550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6581001"/>
            <a:ext cx="627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IRI, Conv, September – November 2018, 13 Weeks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462" y="265808"/>
            <a:ext cx="11407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Jack by SKU – Fall MULO+C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92462" y="1096108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D660D4-9454-4744-BB5B-50CE66F2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405589"/>
              </p:ext>
            </p:extLst>
          </p:nvPr>
        </p:nvGraphicFramePr>
        <p:xfrm>
          <a:off x="832377" y="1416564"/>
          <a:ext cx="1068399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7791">
                  <a:extLst>
                    <a:ext uri="{9D8B030D-6E8A-4147-A177-3AD203B41FA5}">
                      <a16:colId xmlns:a16="http://schemas.microsoft.com/office/drawing/2014/main" val="3114085067"/>
                    </a:ext>
                  </a:extLst>
                </a:gridCol>
                <a:gridCol w="1855078">
                  <a:extLst>
                    <a:ext uri="{9D8B030D-6E8A-4147-A177-3AD203B41FA5}">
                      <a16:colId xmlns:a16="http://schemas.microsoft.com/office/drawing/2014/main" val="2709136794"/>
                    </a:ext>
                  </a:extLst>
                </a:gridCol>
                <a:gridCol w="1514475">
                  <a:extLst>
                    <a:ext uri="{9D8B030D-6E8A-4147-A177-3AD203B41FA5}">
                      <a16:colId xmlns:a16="http://schemas.microsoft.com/office/drawing/2014/main" val="657563179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2817811116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3943385430"/>
                    </a:ext>
                  </a:extLst>
                </a:gridCol>
                <a:gridCol w="943293">
                  <a:extLst>
                    <a:ext uri="{9D8B030D-6E8A-4147-A177-3AD203B41FA5}">
                      <a16:colId xmlns:a16="http://schemas.microsoft.com/office/drawing/2014/main" val="3164009671"/>
                    </a:ext>
                  </a:extLst>
                </a:gridCol>
                <a:gridCol w="1452059">
                  <a:extLst>
                    <a:ext uri="{9D8B030D-6E8A-4147-A177-3AD203B41FA5}">
                      <a16:colId xmlns:a16="http://schemas.microsoft.com/office/drawing/2014/main" val="2971234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per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CWD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CWD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16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MULO+C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$6,823,844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+29.9%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$9.42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+18.0%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28.24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+25.7%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43049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Margarita 6pk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$4,855,030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+35.1%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$9.20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+0.8%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25.80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+26.2%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773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Mojito 6pk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$709,100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+7.8%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$9.17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-0.2%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8.97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+8.5%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00727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Margarita 12pk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$1,170,867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 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$15.77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9.50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7963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Single Serve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$86,533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-74.5%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$1.93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-18.2%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2.74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-43.3%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73006529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86CBB394-0F05-43FD-A821-8EFE2562BFAD}"/>
              </a:ext>
            </a:extLst>
          </p:cNvPr>
          <p:cNvSpPr txBox="1"/>
          <p:nvPr/>
        </p:nvSpPr>
        <p:spPr>
          <a:xfrm>
            <a:off x="462931" y="4845979"/>
            <a:ext cx="115786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8C9D34-C732-4561-87D5-635DB350BD1D}"/>
              </a:ext>
            </a:extLst>
          </p:cNvPr>
          <p:cNvGrpSpPr/>
          <p:nvPr/>
        </p:nvGrpSpPr>
        <p:grpSpPr>
          <a:xfrm>
            <a:off x="462931" y="4630792"/>
            <a:ext cx="11407076" cy="1621287"/>
            <a:chOff x="392462" y="3821137"/>
            <a:chExt cx="11407076" cy="16212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8ACFCD-EB9D-466E-986D-4A05CFA980D9}"/>
                </a:ext>
              </a:extLst>
            </p:cNvPr>
            <p:cNvSpPr/>
            <p:nvPr/>
          </p:nvSpPr>
          <p:spPr>
            <a:xfrm>
              <a:off x="392462" y="3887545"/>
              <a:ext cx="11407076" cy="1554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1B25A1-01E3-469F-8AFA-CAB6D088423B}"/>
                </a:ext>
              </a:extLst>
            </p:cNvPr>
            <p:cNvSpPr txBox="1"/>
            <p:nvPr/>
          </p:nvSpPr>
          <p:spPr>
            <a:xfrm>
              <a:off x="392462" y="3821137"/>
              <a:ext cx="112661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Add New Notes based on Data Above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1586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6581001"/>
            <a:ext cx="627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IRI, Conv, September – November 2018, 13 Weeks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462" y="265808"/>
            <a:ext cx="11407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Jack by SKU – Fall Food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92462" y="1096108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D660D4-9454-4744-BB5B-50CE66F2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06487"/>
              </p:ext>
            </p:extLst>
          </p:nvPr>
        </p:nvGraphicFramePr>
        <p:xfrm>
          <a:off x="832377" y="1416564"/>
          <a:ext cx="1068399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7791">
                  <a:extLst>
                    <a:ext uri="{9D8B030D-6E8A-4147-A177-3AD203B41FA5}">
                      <a16:colId xmlns:a16="http://schemas.microsoft.com/office/drawing/2014/main" val="3114085067"/>
                    </a:ext>
                  </a:extLst>
                </a:gridCol>
                <a:gridCol w="1855078">
                  <a:extLst>
                    <a:ext uri="{9D8B030D-6E8A-4147-A177-3AD203B41FA5}">
                      <a16:colId xmlns:a16="http://schemas.microsoft.com/office/drawing/2014/main" val="2709136794"/>
                    </a:ext>
                  </a:extLst>
                </a:gridCol>
                <a:gridCol w="1514475">
                  <a:extLst>
                    <a:ext uri="{9D8B030D-6E8A-4147-A177-3AD203B41FA5}">
                      <a16:colId xmlns:a16="http://schemas.microsoft.com/office/drawing/2014/main" val="657563179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2817811116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3943385430"/>
                    </a:ext>
                  </a:extLst>
                </a:gridCol>
                <a:gridCol w="943293">
                  <a:extLst>
                    <a:ext uri="{9D8B030D-6E8A-4147-A177-3AD203B41FA5}">
                      <a16:colId xmlns:a16="http://schemas.microsoft.com/office/drawing/2014/main" val="3164009671"/>
                    </a:ext>
                  </a:extLst>
                </a:gridCol>
                <a:gridCol w="1452059">
                  <a:extLst>
                    <a:ext uri="{9D8B030D-6E8A-4147-A177-3AD203B41FA5}">
                      <a16:colId xmlns:a16="http://schemas.microsoft.com/office/drawing/2014/main" val="2971234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per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CWD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CWD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16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MULO+C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$3,574,094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+31.5%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$9.83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+17.8%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48.88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+19.6%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43049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Margarita 6pk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$2,147,982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+15.9%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$9.23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+1.2%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43.11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+10.2%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773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Mojito 6pk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$478,263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+8.9%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$9.30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-0.3%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21.84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+6.8%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00727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Margarita 12pk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$908,853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 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$15.82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26.05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7963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Single Serve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$36,932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-56.8%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$1.69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-0.8%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6.58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-21.3%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73006529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86CBB394-0F05-43FD-A821-8EFE2562BFAD}"/>
              </a:ext>
            </a:extLst>
          </p:cNvPr>
          <p:cNvSpPr txBox="1"/>
          <p:nvPr/>
        </p:nvSpPr>
        <p:spPr>
          <a:xfrm>
            <a:off x="462931" y="4845979"/>
            <a:ext cx="115786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1E1C8A-ACDC-4BB5-9B82-538CD888FAB3}"/>
              </a:ext>
            </a:extLst>
          </p:cNvPr>
          <p:cNvGrpSpPr/>
          <p:nvPr/>
        </p:nvGrpSpPr>
        <p:grpSpPr>
          <a:xfrm>
            <a:off x="462931" y="4630792"/>
            <a:ext cx="11407076" cy="1621287"/>
            <a:chOff x="392462" y="3821137"/>
            <a:chExt cx="11407076" cy="16212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51FDB5-C51E-4F80-901A-55C01F983128}"/>
                </a:ext>
              </a:extLst>
            </p:cNvPr>
            <p:cNvSpPr/>
            <p:nvPr/>
          </p:nvSpPr>
          <p:spPr>
            <a:xfrm>
              <a:off x="392462" y="3887545"/>
              <a:ext cx="11407076" cy="1554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AABE5F-F042-4D08-A961-ACC55EBF6F82}"/>
                </a:ext>
              </a:extLst>
            </p:cNvPr>
            <p:cNvSpPr txBox="1"/>
            <p:nvPr/>
          </p:nvSpPr>
          <p:spPr>
            <a:xfrm>
              <a:off x="392462" y="3821137"/>
              <a:ext cx="112661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Add New Notes based on Data Above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76785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6581001"/>
            <a:ext cx="627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IRI, Conv, </a:t>
            </a:r>
            <a:r>
              <a:rPr lang="en-US" sz="1200" kern="0" dirty="0">
                <a:solidFill>
                  <a:sysClr val="windowText" lastClr="000000"/>
                </a:solidFill>
                <a:latin typeface="Calibri" panose="020F0502020204030204"/>
              </a:rPr>
              <a:t>September – November 2018, 13 Weeks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2462" y="265808"/>
            <a:ext cx="11407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Jack – Fall Convenience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92462" y="1096108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D660D4-9454-4744-BB5B-50CE66F2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482491"/>
              </p:ext>
            </p:extLst>
          </p:nvPr>
        </p:nvGraphicFramePr>
        <p:xfrm>
          <a:off x="832377" y="1416564"/>
          <a:ext cx="1068399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7791">
                  <a:extLst>
                    <a:ext uri="{9D8B030D-6E8A-4147-A177-3AD203B41FA5}">
                      <a16:colId xmlns:a16="http://schemas.microsoft.com/office/drawing/2014/main" val="3114085067"/>
                    </a:ext>
                  </a:extLst>
                </a:gridCol>
                <a:gridCol w="1855078">
                  <a:extLst>
                    <a:ext uri="{9D8B030D-6E8A-4147-A177-3AD203B41FA5}">
                      <a16:colId xmlns:a16="http://schemas.microsoft.com/office/drawing/2014/main" val="2709136794"/>
                    </a:ext>
                  </a:extLst>
                </a:gridCol>
                <a:gridCol w="1514475">
                  <a:extLst>
                    <a:ext uri="{9D8B030D-6E8A-4147-A177-3AD203B41FA5}">
                      <a16:colId xmlns:a16="http://schemas.microsoft.com/office/drawing/2014/main" val="657563179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2817811116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3943385430"/>
                    </a:ext>
                  </a:extLst>
                </a:gridCol>
                <a:gridCol w="943293">
                  <a:extLst>
                    <a:ext uri="{9D8B030D-6E8A-4147-A177-3AD203B41FA5}">
                      <a16:colId xmlns:a16="http://schemas.microsoft.com/office/drawing/2014/main" val="3164009671"/>
                    </a:ext>
                  </a:extLst>
                </a:gridCol>
                <a:gridCol w="1452059">
                  <a:extLst>
                    <a:ext uri="{9D8B030D-6E8A-4147-A177-3AD203B41FA5}">
                      <a16:colId xmlns:a16="http://schemas.microsoft.com/office/drawing/2014/main" val="2971234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per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CWD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CWD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16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Convenience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$1,609,075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$8.87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+36%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14.94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+17.7%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049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Margarita 6pk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$1,394,502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+49.3%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13.86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+32%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3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Mojito 6pk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$50,089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+14.9%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-5.4%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+11.9%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727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Margarita 12pk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$114,798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$15.56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63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Single Serve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$49,600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$2.15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-20.7%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-49.1%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06529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86CBB394-0F05-43FD-A821-8EFE2562BFAD}"/>
              </a:ext>
            </a:extLst>
          </p:cNvPr>
          <p:cNvSpPr txBox="1"/>
          <p:nvPr/>
        </p:nvSpPr>
        <p:spPr>
          <a:xfrm>
            <a:off x="462931" y="4845979"/>
            <a:ext cx="1157864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kern="0" dirty="0">
                <a:solidFill>
                  <a:sysClr val="windowText" lastClr="000000"/>
                </a:solidFill>
                <a:latin typeface="Calibri" panose="020F0502020204030204"/>
              </a:rPr>
              <a:t>Cayman Jack performed well in the fall with Margarita 6pks again leading the way with 50% growth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1700" kern="0" dirty="0">
                <a:solidFill>
                  <a:sysClr val="windowText" lastClr="000000"/>
                </a:solidFill>
                <a:latin typeface="Calibri" panose="020F0502020204030204"/>
              </a:rPr>
              <a:t>Six packs can win in convenience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1700" kern="0" dirty="0">
                <a:solidFill>
                  <a:sysClr val="windowText" lastClr="000000"/>
                </a:solidFill>
                <a:latin typeface="Calibri" panose="020F0502020204030204"/>
              </a:rPr>
              <a:t>Margarita 12pcks have already overtaken single-serve and Mojito dollars combined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1700" kern="0" dirty="0">
                <a:solidFill>
                  <a:sysClr val="windowText" lastClr="000000"/>
                </a:solidFill>
                <a:latin typeface="Calibri" panose="020F0502020204030204"/>
              </a:rPr>
              <a:t>Mojito 6pk growth is less pronounced during the fall</a:t>
            </a:r>
          </a:p>
        </p:txBody>
      </p:sp>
    </p:spTree>
    <p:extLst>
      <p:ext uri="{BB962C8B-B14F-4D97-AF65-F5344CB8AC3E}">
        <p14:creationId xmlns:p14="http://schemas.microsoft.com/office/powerpoint/2010/main" val="13529335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6581001"/>
            <a:ext cx="627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IRI, Total MULO + Conv, Latest 52 weeks ending 11/04/18 – Without ‘The Ritas’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92462" y="1096108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D660D4-9454-4744-BB5B-50CE66F2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14330"/>
              </p:ext>
            </p:extLst>
          </p:nvPr>
        </p:nvGraphicFramePr>
        <p:xfrm>
          <a:off x="1159232" y="1292049"/>
          <a:ext cx="10087900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392">
                  <a:extLst>
                    <a:ext uri="{9D8B030D-6E8A-4147-A177-3AD203B41FA5}">
                      <a16:colId xmlns:a16="http://schemas.microsoft.com/office/drawing/2014/main" val="3114085067"/>
                    </a:ext>
                  </a:extLst>
                </a:gridCol>
                <a:gridCol w="1362392">
                  <a:extLst>
                    <a:ext uri="{9D8B030D-6E8A-4147-A177-3AD203B41FA5}">
                      <a16:colId xmlns:a16="http://schemas.microsoft.com/office/drawing/2014/main" val="2709136794"/>
                    </a:ext>
                  </a:extLst>
                </a:gridCol>
                <a:gridCol w="1944525">
                  <a:extLst>
                    <a:ext uri="{9D8B030D-6E8A-4147-A177-3AD203B41FA5}">
                      <a16:colId xmlns:a16="http://schemas.microsoft.com/office/drawing/2014/main" val="657563179"/>
                    </a:ext>
                  </a:extLst>
                </a:gridCol>
                <a:gridCol w="1221232">
                  <a:extLst>
                    <a:ext uri="{9D8B030D-6E8A-4147-A177-3AD203B41FA5}">
                      <a16:colId xmlns:a16="http://schemas.microsoft.com/office/drawing/2014/main" val="2817811116"/>
                    </a:ext>
                  </a:extLst>
                </a:gridCol>
                <a:gridCol w="1325163">
                  <a:extLst>
                    <a:ext uri="{9D8B030D-6E8A-4147-A177-3AD203B41FA5}">
                      <a16:colId xmlns:a16="http://schemas.microsoft.com/office/drawing/2014/main" val="3943385430"/>
                    </a:ext>
                  </a:extLst>
                </a:gridCol>
                <a:gridCol w="1261047">
                  <a:extLst>
                    <a:ext uri="{9D8B030D-6E8A-4147-A177-3AD203B41FA5}">
                      <a16:colId xmlns:a16="http://schemas.microsoft.com/office/drawing/2014/main" val="3164009671"/>
                    </a:ext>
                  </a:extLst>
                </a:gridCol>
                <a:gridCol w="1328149">
                  <a:extLst>
                    <a:ext uri="{9D8B030D-6E8A-4147-A177-3AD203B41FA5}">
                      <a16:colId xmlns:a16="http://schemas.microsoft.com/office/drawing/2014/main" val="2971234144"/>
                    </a:ext>
                  </a:extLst>
                </a:gridCol>
              </a:tblGrid>
              <a:tr h="352814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 Year Ago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Volume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Volume Year Ago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Velocity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Velocity Year Ago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1167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MULO-C 1 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$187,153,843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$154,301,078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5,263,511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4,539,224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18.45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16.98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049511"/>
                  </a:ext>
                </a:extLst>
              </a:tr>
              <a:tr h="194144">
                <a:tc>
                  <a:txBody>
                    <a:bodyPr/>
                    <a:lstStyle/>
                    <a:p>
                      <a:r>
                        <a:rPr lang="en-US" sz="1600" dirty="0"/>
                        <a:t>MULO-C Multi 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FF0000"/>
                          </a:solidFill>
                        </a:rPr>
                        <a:t>$124,905,747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$125,531,146</a:t>
                      </a:r>
                      <a:endParaRPr lang="en-US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3,692,634</a:t>
                      </a:r>
                      <a:endParaRPr lang="en-US" sz="16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3,775,580</a:t>
                      </a:r>
                      <a:endParaRPr lang="en-US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4.67</a:t>
                      </a:r>
                      <a:endParaRPr lang="en-US" sz="16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4.79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36971"/>
                  </a:ext>
                </a:extLst>
              </a:tr>
              <a:tr h="194144">
                <a:tc>
                  <a:txBody>
                    <a:bodyPr/>
                    <a:lstStyle/>
                    <a:p>
                      <a:r>
                        <a:rPr lang="en-US" sz="1600" dirty="0"/>
                        <a:t>Food 1 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$17,033,131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$15,468,361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573,875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541,671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14.61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15.34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110050"/>
                  </a:ext>
                </a:extLst>
              </a:tr>
              <a:tr h="194144">
                <a:tc>
                  <a:txBody>
                    <a:bodyPr/>
                    <a:lstStyle/>
                    <a:p>
                      <a:r>
                        <a:rPr lang="en-US" sz="1600" dirty="0"/>
                        <a:t>Food Multi 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$56,044,498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$54,698,095</a:t>
                      </a:r>
                      <a:endParaRPr lang="en-US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1,725,740</a:t>
                      </a:r>
                      <a:endParaRPr lang="en-US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1,717,235</a:t>
                      </a:r>
                      <a:endParaRPr lang="en-US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7.66</a:t>
                      </a:r>
                      <a:endParaRPr lang="en-US" sz="16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7.79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508435"/>
                  </a:ext>
                </a:extLst>
              </a:tr>
              <a:tr h="194144">
                <a:tc>
                  <a:txBody>
                    <a:bodyPr/>
                    <a:lstStyle/>
                    <a:p>
                      <a:r>
                        <a:rPr lang="en-US" sz="1600" dirty="0"/>
                        <a:t>C-Store 1 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$160,543,290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$131,896,236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4,356,313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3,722,757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18.82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16.85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204349"/>
                  </a:ext>
                </a:extLst>
              </a:tr>
              <a:tr h="194144">
                <a:tc>
                  <a:txBody>
                    <a:bodyPr/>
                    <a:lstStyle/>
                    <a:p>
                      <a:r>
                        <a:rPr lang="en-US" sz="1600" dirty="0"/>
                        <a:t>C-Store Multi 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$43,445,461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$43,628,441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1,229,318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1,251,576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2.52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5250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86CBB394-0F05-43FD-A821-8EFE2562BFAD}"/>
              </a:ext>
            </a:extLst>
          </p:cNvPr>
          <p:cNvSpPr txBox="1"/>
          <p:nvPr/>
        </p:nvSpPr>
        <p:spPr>
          <a:xfrm>
            <a:off x="462931" y="4845979"/>
            <a:ext cx="115786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CD7925-1DDE-4DE5-A978-EB9D6D19FE80}"/>
              </a:ext>
            </a:extLst>
          </p:cNvPr>
          <p:cNvGrpSpPr/>
          <p:nvPr/>
        </p:nvGrpSpPr>
        <p:grpSpPr>
          <a:xfrm>
            <a:off x="392462" y="4523706"/>
            <a:ext cx="11407076" cy="1559063"/>
            <a:chOff x="392462" y="4314472"/>
            <a:chExt cx="11407076" cy="15590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5AA530-3CD5-458C-85E8-347D9CDBD898}"/>
                </a:ext>
              </a:extLst>
            </p:cNvPr>
            <p:cNvSpPr/>
            <p:nvPr/>
          </p:nvSpPr>
          <p:spPr>
            <a:xfrm>
              <a:off x="392462" y="4314472"/>
              <a:ext cx="11407076" cy="15590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A1CCF5-9C11-4D16-A4E6-57A983129F56}"/>
                </a:ext>
              </a:extLst>
            </p:cNvPr>
            <p:cNvSpPr txBox="1"/>
            <p:nvPr/>
          </p:nvSpPr>
          <p:spPr>
            <a:xfrm>
              <a:off x="392462" y="4314472"/>
              <a:ext cx="11266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ECA0E5-8857-428D-BD44-7FC1E402F1FD}"/>
              </a:ext>
            </a:extLst>
          </p:cNvPr>
          <p:cNvSpPr txBox="1"/>
          <p:nvPr/>
        </p:nvSpPr>
        <p:spPr>
          <a:xfrm>
            <a:off x="214365" y="282743"/>
            <a:ext cx="11977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kern="0" dirty="0">
                <a:solidFill>
                  <a:sysClr val="windowText" lastClr="000000"/>
                </a:solidFill>
                <a:latin typeface="Calibri" panose="020F0502020204030204"/>
              </a:rPr>
              <a:t>Singles vs Pack Performance – Cocktails – 52 Week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41DEB4-10EE-4FB9-97F8-C91D355AE328}"/>
              </a:ext>
            </a:extLst>
          </p:cNvPr>
          <p:cNvCxnSpPr>
            <a:cxnSpLocks/>
          </p:cNvCxnSpPr>
          <p:nvPr/>
        </p:nvCxnSpPr>
        <p:spPr>
          <a:xfrm>
            <a:off x="241160" y="1096108"/>
            <a:ext cx="1171637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406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6D6022E-B1F3-4015-8B00-FC132B89B5FA}"/>
              </a:ext>
            </a:extLst>
          </p:cNvPr>
          <p:cNvSpPr/>
          <p:nvPr/>
        </p:nvSpPr>
        <p:spPr>
          <a:xfrm>
            <a:off x="131804" y="1555671"/>
            <a:ext cx="3015157" cy="4163492"/>
          </a:xfrm>
          <a:prstGeom prst="roundRect">
            <a:avLst/>
          </a:prstGeom>
          <a:solidFill>
            <a:schemeClr val="bg2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9AAA0-A97E-401A-881E-E8AD66F3C3E5}"/>
              </a:ext>
            </a:extLst>
          </p:cNvPr>
          <p:cNvSpPr txBox="1"/>
          <p:nvPr/>
        </p:nvSpPr>
        <p:spPr>
          <a:xfrm>
            <a:off x="0" y="6581001"/>
            <a:ext cx="627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IRI, Total MULO + Conv, 123 Days of Summer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2958C4-B287-48DA-A7A2-236E060C594E}"/>
              </a:ext>
            </a:extLst>
          </p:cNvPr>
          <p:cNvSpPr txBox="1"/>
          <p:nvPr/>
        </p:nvSpPr>
        <p:spPr>
          <a:xfrm>
            <a:off x="392462" y="265808"/>
            <a:ext cx="11407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&amp; the Category – </a:t>
            </a:r>
            <a:r>
              <a:rPr lang="en-US" sz="4400" b="1" kern="0" dirty="0">
                <a:solidFill>
                  <a:sysClr val="windowText" lastClr="000000"/>
                </a:solidFill>
                <a:latin typeface="Calibri" panose="020F0502020204030204"/>
              </a:rPr>
              <a:t>Summer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AA8F93-2908-4DF2-8562-9F74AA307B86}"/>
              </a:ext>
            </a:extLst>
          </p:cNvPr>
          <p:cNvCxnSpPr/>
          <p:nvPr/>
        </p:nvCxnSpPr>
        <p:spPr>
          <a:xfrm>
            <a:off x="392462" y="1096108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A350552-5F06-4092-8933-685126EE6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7506"/>
              </p:ext>
            </p:extLst>
          </p:nvPr>
        </p:nvGraphicFramePr>
        <p:xfrm>
          <a:off x="3234517" y="1702689"/>
          <a:ext cx="8825679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9775">
                  <a:extLst>
                    <a:ext uri="{9D8B030D-6E8A-4147-A177-3AD203B41FA5}">
                      <a16:colId xmlns:a16="http://schemas.microsoft.com/office/drawing/2014/main" val="3114085067"/>
                    </a:ext>
                  </a:extLst>
                </a:gridCol>
                <a:gridCol w="2348015">
                  <a:extLst>
                    <a:ext uri="{9D8B030D-6E8A-4147-A177-3AD203B41FA5}">
                      <a16:colId xmlns:a16="http://schemas.microsoft.com/office/drawing/2014/main" val="2709136794"/>
                    </a:ext>
                  </a:extLst>
                </a:gridCol>
                <a:gridCol w="1695789">
                  <a:extLst>
                    <a:ext uri="{9D8B030D-6E8A-4147-A177-3AD203B41FA5}">
                      <a16:colId xmlns:a16="http://schemas.microsoft.com/office/drawing/2014/main" val="657563179"/>
                    </a:ext>
                  </a:extLst>
                </a:gridCol>
                <a:gridCol w="1506050">
                  <a:extLst>
                    <a:ext uri="{9D8B030D-6E8A-4147-A177-3AD203B41FA5}">
                      <a16:colId xmlns:a16="http://schemas.microsoft.com/office/drawing/2014/main" val="2817811116"/>
                    </a:ext>
                  </a:extLst>
                </a:gridCol>
                <a:gridCol w="1506050">
                  <a:extLst>
                    <a:ext uri="{9D8B030D-6E8A-4147-A177-3AD203B41FA5}">
                      <a16:colId xmlns:a16="http://schemas.microsoft.com/office/drawing/2014/main" val="1383541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% Change Year 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per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% Change Year Ago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16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$14,474,011,868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$7.04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+0.7%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773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Craft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$1,677,047,500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-0.6%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75582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$1,267,374,787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+12.0%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$4.34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+2.8%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00727966"/>
                  </a:ext>
                </a:extLst>
              </a:tr>
              <a:tr h="392493">
                <a:tc>
                  <a:txBody>
                    <a:bodyPr/>
                    <a:lstStyle/>
                    <a:p>
                      <a:r>
                        <a:rPr lang="en-US" sz="2400" dirty="0"/>
                        <a:t>Cider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$179,361,402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+14.2%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$8.23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+5.7%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81657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Hard Seltzer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$220,733,423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+177.4%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$11.07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+3.7%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1454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Cayman Jack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$13,265,473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+27.5%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+15.5%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2621274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2221356-919E-412F-8233-9EA94C1965D7}"/>
              </a:ext>
            </a:extLst>
          </p:cNvPr>
          <p:cNvSpPr txBox="1"/>
          <p:nvPr/>
        </p:nvSpPr>
        <p:spPr>
          <a:xfrm>
            <a:off x="131804" y="1702689"/>
            <a:ext cx="3102713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During the summer beer dollar growth </a:t>
            </a:r>
            <a:r>
              <a:rPr lang="en-US" sz="1700" kern="0" dirty="0">
                <a:solidFill>
                  <a:sysClr val="windowText" lastClr="000000"/>
                </a:solidFill>
                <a:latin typeface="Calibri" panose="020F0502020204030204"/>
              </a:rPr>
              <a:t>was primarily driven by hard seltzers and FMBs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700" kern="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kern="0" dirty="0">
                <a:solidFill>
                  <a:sysClr val="windowText" lastClr="000000"/>
                </a:solidFill>
                <a:latin typeface="Calibri" panose="020F0502020204030204"/>
              </a:rPr>
              <a:t>Some of this dollar growth is explained by price increases in cider (+5.7%), seltzer (+3.7%), and FMB (+2.8%)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700" kern="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kern="0" dirty="0">
                <a:solidFill>
                  <a:sysClr val="windowText" lastClr="000000"/>
                </a:solidFill>
                <a:latin typeface="Calibri" panose="020F0502020204030204"/>
              </a:rPr>
              <a:t>Despite price increases in the fastest growing subsegments of beer, overall beer price per unit is up less than one percent.</a:t>
            </a:r>
          </a:p>
        </p:txBody>
      </p:sp>
    </p:spTree>
    <p:extLst>
      <p:ext uri="{BB962C8B-B14F-4D97-AF65-F5344CB8AC3E}">
        <p14:creationId xmlns:p14="http://schemas.microsoft.com/office/powerpoint/2010/main" val="3909596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90AB77-57C7-439B-8A31-24F94F802CB6}"/>
              </a:ext>
            </a:extLst>
          </p:cNvPr>
          <p:cNvSpPr/>
          <p:nvPr/>
        </p:nvSpPr>
        <p:spPr>
          <a:xfrm>
            <a:off x="1156936" y="4315654"/>
            <a:ext cx="9115220" cy="15548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6581001"/>
            <a:ext cx="627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IRI, Total MULO + Conv, Food, &amp; Convenience Latest 52 weeks ending 09/09/18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462" y="265808"/>
            <a:ext cx="11407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Jack by Channel – 52 Week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92462" y="1096108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D660D4-9454-4744-BB5B-50CE66F2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390937"/>
              </p:ext>
            </p:extLst>
          </p:nvPr>
        </p:nvGraphicFramePr>
        <p:xfrm>
          <a:off x="1156936" y="1643995"/>
          <a:ext cx="973719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985">
                  <a:extLst>
                    <a:ext uri="{9D8B030D-6E8A-4147-A177-3AD203B41FA5}">
                      <a16:colId xmlns:a16="http://schemas.microsoft.com/office/drawing/2014/main" val="3114085067"/>
                    </a:ext>
                  </a:extLst>
                </a:gridCol>
                <a:gridCol w="1855078">
                  <a:extLst>
                    <a:ext uri="{9D8B030D-6E8A-4147-A177-3AD203B41FA5}">
                      <a16:colId xmlns:a16="http://schemas.microsoft.com/office/drawing/2014/main" val="2709136794"/>
                    </a:ext>
                  </a:extLst>
                </a:gridCol>
                <a:gridCol w="1514475">
                  <a:extLst>
                    <a:ext uri="{9D8B030D-6E8A-4147-A177-3AD203B41FA5}">
                      <a16:colId xmlns:a16="http://schemas.microsoft.com/office/drawing/2014/main" val="657563179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2817811116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3943385430"/>
                    </a:ext>
                  </a:extLst>
                </a:gridCol>
                <a:gridCol w="943293">
                  <a:extLst>
                    <a:ext uri="{9D8B030D-6E8A-4147-A177-3AD203B41FA5}">
                      <a16:colId xmlns:a16="http://schemas.microsoft.com/office/drawing/2014/main" val="3164009671"/>
                    </a:ext>
                  </a:extLst>
                </a:gridCol>
                <a:gridCol w="1452059">
                  <a:extLst>
                    <a:ext uri="{9D8B030D-6E8A-4147-A177-3AD203B41FA5}">
                      <a16:colId xmlns:a16="http://schemas.microsoft.com/office/drawing/2014/main" val="2971234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per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CWD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CWD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16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MUL-C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$26,423,221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+26.1%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$8.81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+11.6%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31.22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049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$14,012,410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+23.9%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+11.2%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50.69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3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Conv.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$6,476,378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+33.5%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$7.83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+25.5%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18.43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+32%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72796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86CBB394-0F05-43FD-A821-8EFE2562BFAD}"/>
              </a:ext>
            </a:extLst>
          </p:cNvPr>
          <p:cNvSpPr txBox="1"/>
          <p:nvPr/>
        </p:nvSpPr>
        <p:spPr>
          <a:xfrm>
            <a:off x="1156936" y="4386441"/>
            <a:ext cx="973719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is growing by at least 23% in every channel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food channel has the highest total CWD of all channels</a:t>
            </a:r>
            <a:endParaRPr lang="en-US" sz="1700" kern="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Convenience </a:t>
            </a:r>
            <a:r>
              <a:rPr lang="en-US" sz="1700" kern="0" dirty="0">
                <a:solidFill>
                  <a:sysClr val="windowText" lastClr="000000"/>
                </a:solidFill>
                <a:latin typeface="Calibri" panose="020F0502020204030204"/>
              </a:rPr>
              <a:t>has the highest growth across all metrics, but that is from a small base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Price is up across the board, driven by increased sales and distribution of the margarita 12 packs</a:t>
            </a:r>
          </a:p>
        </p:txBody>
      </p:sp>
    </p:spTree>
    <p:extLst>
      <p:ext uri="{BB962C8B-B14F-4D97-AF65-F5344CB8AC3E}">
        <p14:creationId xmlns:p14="http://schemas.microsoft.com/office/powerpoint/2010/main" val="1153001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6581001"/>
            <a:ext cx="627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IRI, Total MULO + Conv, Latest 4 weeks ending 11/04/18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462" y="265808"/>
            <a:ext cx="11407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Jack by Channel – Summer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92462" y="1096108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D660D4-9454-4744-BB5B-50CE66F2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628084"/>
              </p:ext>
            </p:extLst>
          </p:nvPr>
        </p:nvGraphicFramePr>
        <p:xfrm>
          <a:off x="1030604" y="1400265"/>
          <a:ext cx="1013079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0103">
                  <a:extLst>
                    <a:ext uri="{9D8B030D-6E8A-4147-A177-3AD203B41FA5}">
                      <a16:colId xmlns:a16="http://schemas.microsoft.com/office/drawing/2014/main" val="3114085067"/>
                    </a:ext>
                  </a:extLst>
                </a:gridCol>
                <a:gridCol w="1789430">
                  <a:extLst>
                    <a:ext uri="{9D8B030D-6E8A-4147-A177-3AD203B41FA5}">
                      <a16:colId xmlns:a16="http://schemas.microsoft.com/office/drawing/2014/main" val="2709136794"/>
                    </a:ext>
                  </a:extLst>
                </a:gridCol>
                <a:gridCol w="1523782">
                  <a:extLst>
                    <a:ext uri="{9D8B030D-6E8A-4147-A177-3AD203B41FA5}">
                      <a16:colId xmlns:a16="http://schemas.microsoft.com/office/drawing/2014/main" val="3465490052"/>
                    </a:ext>
                  </a:extLst>
                </a:gridCol>
                <a:gridCol w="1235033">
                  <a:extLst>
                    <a:ext uri="{9D8B030D-6E8A-4147-A177-3AD203B41FA5}">
                      <a16:colId xmlns:a16="http://schemas.microsoft.com/office/drawing/2014/main" val="1616948045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3495155186"/>
                    </a:ext>
                  </a:extLst>
                </a:gridCol>
                <a:gridCol w="943293">
                  <a:extLst>
                    <a:ext uri="{9D8B030D-6E8A-4147-A177-3AD203B41FA5}">
                      <a16:colId xmlns:a16="http://schemas.microsoft.com/office/drawing/2014/main" val="657563179"/>
                    </a:ext>
                  </a:extLst>
                </a:gridCol>
                <a:gridCol w="1635369">
                  <a:extLst>
                    <a:ext uri="{9D8B030D-6E8A-4147-A177-3AD203B41FA5}">
                      <a16:colId xmlns:a16="http://schemas.microsoft.com/office/drawing/2014/main" val="2817811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Dollar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per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CWD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CWD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16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MULO-C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$13,265,473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+27.5%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+15.5%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29.38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049511"/>
                  </a:ext>
                </a:extLst>
              </a:tr>
              <a:tr h="309413">
                <a:tc>
                  <a:txBody>
                    <a:bodyPr/>
                    <a:lstStyle/>
                    <a:p>
                      <a:r>
                        <a:rPr lang="en-US" sz="2400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$7,285,001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+24.8%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$9.65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+15.9%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49.54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+17.7%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773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Convenience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$3,091,409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37.7%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$8.48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+33.5%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16.27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727966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D8BA05F-778A-4844-B079-6E7D96215FB7}"/>
              </a:ext>
            </a:extLst>
          </p:cNvPr>
          <p:cNvSpPr/>
          <p:nvPr/>
        </p:nvSpPr>
        <p:spPr>
          <a:xfrm>
            <a:off x="1030604" y="4071924"/>
            <a:ext cx="8612160" cy="15548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150904-78B3-4EEB-989D-B3726718C1E7}"/>
              </a:ext>
            </a:extLst>
          </p:cNvPr>
          <p:cNvSpPr txBox="1"/>
          <p:nvPr/>
        </p:nvSpPr>
        <p:spPr>
          <a:xfrm>
            <a:off x="1210713" y="4142711"/>
            <a:ext cx="973719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Food continues to be the largest channel by dollars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kern="0" dirty="0">
                <a:solidFill>
                  <a:sysClr val="windowText" lastClr="000000"/>
                </a:solidFill>
                <a:latin typeface="Calibri" panose="020F0502020204030204"/>
              </a:rPr>
              <a:t>Convenience has the highest dollar growth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Driven by</a:t>
            </a:r>
            <a:r>
              <a:rPr lang="en-US" sz="1700" kern="0" dirty="0">
                <a:solidFill>
                  <a:sysClr val="windowText" lastClr="000000"/>
                </a:solidFill>
                <a:latin typeface="Calibri" panose="020F0502020204030204"/>
              </a:rPr>
              <a:t> Margarita 6pk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from the smallest distribution base of all channels</a:t>
            </a:r>
          </a:p>
        </p:txBody>
      </p:sp>
    </p:spTree>
    <p:extLst>
      <p:ext uri="{BB962C8B-B14F-4D97-AF65-F5344CB8AC3E}">
        <p14:creationId xmlns:p14="http://schemas.microsoft.com/office/powerpoint/2010/main" val="1743738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6581001"/>
            <a:ext cx="627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IRI, Total MULO + Conv, Latest 52 weeks ending 11/04/18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462" y="265808"/>
            <a:ext cx="11407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Cayman Jack by SKU – 52 Week MULO+C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92462" y="1096108"/>
            <a:ext cx="1143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D660D4-9454-4744-BB5B-50CE66F2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49400"/>
              </p:ext>
            </p:extLst>
          </p:nvPr>
        </p:nvGraphicFramePr>
        <p:xfrm>
          <a:off x="243813" y="1425031"/>
          <a:ext cx="11797764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451">
                  <a:extLst>
                    <a:ext uri="{9D8B030D-6E8A-4147-A177-3AD203B41FA5}">
                      <a16:colId xmlns:a16="http://schemas.microsoft.com/office/drawing/2014/main" val="3114085067"/>
                    </a:ext>
                  </a:extLst>
                </a:gridCol>
                <a:gridCol w="1494662">
                  <a:extLst>
                    <a:ext uri="{9D8B030D-6E8A-4147-A177-3AD203B41FA5}">
                      <a16:colId xmlns:a16="http://schemas.microsoft.com/office/drawing/2014/main" val="2709136794"/>
                    </a:ext>
                  </a:extLst>
                </a:gridCol>
                <a:gridCol w="1310009">
                  <a:extLst>
                    <a:ext uri="{9D8B030D-6E8A-4147-A177-3AD203B41FA5}">
                      <a16:colId xmlns:a16="http://schemas.microsoft.com/office/drawing/2014/main" val="657563179"/>
                    </a:ext>
                  </a:extLst>
                </a:gridCol>
                <a:gridCol w="1472330">
                  <a:extLst>
                    <a:ext uri="{9D8B030D-6E8A-4147-A177-3AD203B41FA5}">
                      <a16:colId xmlns:a16="http://schemas.microsoft.com/office/drawing/2014/main" val="2817811116"/>
                    </a:ext>
                  </a:extLst>
                </a:gridCol>
                <a:gridCol w="1302447">
                  <a:extLst>
                    <a:ext uri="{9D8B030D-6E8A-4147-A177-3AD203B41FA5}">
                      <a16:colId xmlns:a16="http://schemas.microsoft.com/office/drawing/2014/main" val="3943385430"/>
                    </a:ext>
                  </a:extLst>
                </a:gridCol>
                <a:gridCol w="896612">
                  <a:extLst>
                    <a:ext uri="{9D8B030D-6E8A-4147-A177-3AD203B41FA5}">
                      <a16:colId xmlns:a16="http://schemas.microsoft.com/office/drawing/2014/main" val="3164009671"/>
                    </a:ext>
                  </a:extLst>
                </a:gridCol>
                <a:gridCol w="1179751">
                  <a:extLst>
                    <a:ext uri="{9D8B030D-6E8A-4147-A177-3AD203B41FA5}">
                      <a16:colId xmlns:a16="http://schemas.microsoft.com/office/drawing/2014/main" val="2971234144"/>
                    </a:ext>
                  </a:extLst>
                </a:gridCol>
                <a:gridCol w="1179751">
                  <a:extLst>
                    <a:ext uri="{9D8B030D-6E8A-4147-A177-3AD203B41FA5}">
                      <a16:colId xmlns:a16="http://schemas.microsoft.com/office/drawing/2014/main" val="1202421537"/>
                    </a:ext>
                  </a:extLst>
                </a:gridCol>
                <a:gridCol w="1179751">
                  <a:extLst>
                    <a:ext uri="{9D8B030D-6E8A-4147-A177-3AD203B41FA5}">
                      <a16:colId xmlns:a16="http://schemas.microsoft.com/office/drawing/2014/main" val="6598949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Dollars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Dollar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Price per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Price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CWD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CWD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Velocity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Velocity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16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MULO+C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$26,423,221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+26.1%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$8.81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+11.6%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31.22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3.54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-5.4%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049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Margarita 6pk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$18,885,472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+34.9%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28.09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+25.7%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+2.0%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3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Mojito 6pk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$2,975,188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$9.19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+4.5%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11.31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+10.8%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-6.2%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727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Margarita 12pk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$3,018,564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15.80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63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Single Serve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$776,864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-42.6%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$2.13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-11.2%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6.46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+5.8%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4.46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-2.7%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06529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60D8189-8B8F-457E-8881-BB440B6B1A29}"/>
              </a:ext>
            </a:extLst>
          </p:cNvPr>
          <p:cNvSpPr/>
          <p:nvPr/>
        </p:nvSpPr>
        <p:spPr>
          <a:xfrm>
            <a:off x="243813" y="4497053"/>
            <a:ext cx="9553330" cy="15548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B1C178-8632-4566-B8E9-3E503BD0A266}"/>
              </a:ext>
            </a:extLst>
          </p:cNvPr>
          <p:cNvSpPr txBox="1"/>
          <p:nvPr/>
        </p:nvSpPr>
        <p:spPr>
          <a:xfrm>
            <a:off x="454490" y="4567840"/>
            <a:ext cx="1133939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Margarita 6pk is the number one SKU in all channels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1700" kern="0" dirty="0">
                <a:solidFill>
                  <a:sysClr val="windowText" lastClr="000000"/>
                </a:solidFill>
                <a:latin typeface="Calibri" panose="020F0502020204030204"/>
              </a:rPr>
              <a:t>It represents 71% of Cayman Jack sales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Margarita 12pk has caught up to the Mojito 6pk in dollars in one year of sales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1700" kern="0" dirty="0">
                <a:solidFill>
                  <a:sysClr val="windowText" lastClr="000000"/>
                </a:solidFill>
                <a:latin typeface="Calibri" panose="020F0502020204030204"/>
              </a:rPr>
              <a:t>Single serve continues to decline, but the 12pk is broken up and sold in some retailers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5A462-35DF-444B-A92F-5A3B5FE26CA1}"/>
              </a:ext>
            </a:extLst>
          </p:cNvPr>
          <p:cNvSpPr txBox="1"/>
          <p:nvPr/>
        </p:nvSpPr>
        <p:spPr>
          <a:xfrm>
            <a:off x="10865920" y="105374"/>
            <a:ext cx="1175657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Check Notes, Add Data</a:t>
            </a:r>
          </a:p>
        </p:txBody>
      </p:sp>
    </p:spTree>
    <p:extLst>
      <p:ext uri="{BB962C8B-B14F-4D97-AF65-F5344CB8AC3E}">
        <p14:creationId xmlns:p14="http://schemas.microsoft.com/office/powerpoint/2010/main" val="156067855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J Theme_Whit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4695</TotalTime>
  <Words>5639</Words>
  <Application>Microsoft Office PowerPoint</Application>
  <PresentationFormat>Widescreen</PresentationFormat>
  <Paragraphs>1814</Paragraphs>
  <Slides>56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Arial</vt:lpstr>
      <vt:lpstr>Bodoni MT</vt:lpstr>
      <vt:lpstr>Calibri</vt:lpstr>
      <vt:lpstr>Calibri Light</vt:lpstr>
      <vt:lpstr>Tahoma</vt:lpstr>
      <vt:lpstr>Times New Roman</vt:lpstr>
      <vt:lpstr>1_Office Theme</vt:lpstr>
      <vt:lpstr>2_Office Theme</vt:lpstr>
      <vt:lpstr>Office Theme</vt:lpstr>
      <vt:lpstr>CJ Theme_White bottom</vt:lpstr>
      <vt:lpstr>F21 BRAND PLANNING Phase 1: 2018 Deep Dive </vt:lpstr>
      <vt:lpstr>Planning Notes</vt:lpstr>
      <vt:lpstr>PowerPoint Presentation</vt:lpstr>
      <vt:lpstr>Brand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Brand Health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Emotional Connection</vt:lpstr>
      <vt:lpstr>Top Image and Word Associations</vt:lpstr>
      <vt:lpstr>Personality  Perceptions Cayman Jack &amp; Competitors</vt:lpstr>
      <vt:lpstr>SIGNIFICANT</vt:lpstr>
      <vt:lpstr>Brand Perceptions Cayman Jack &amp; Competitors</vt:lpstr>
      <vt:lpstr>PowerPoint Presentation</vt:lpstr>
      <vt:lpstr>PowerPoint Presentation</vt:lpstr>
      <vt:lpstr>Social “chatter” about Cayman Jack has increased slightly, with “Net Sentiment”  holding strong at 97%. Note increase in potential impressions, suggesting that  people talking about White Claw have larger networks/followers.</vt:lpstr>
      <vt:lpstr>PowerPoint Presentation</vt:lpstr>
      <vt:lpstr>PowerPoint Presentation</vt:lpstr>
      <vt:lpstr>SWOT Analysis</vt:lpstr>
      <vt:lpstr>What’s Working / What’s Not</vt:lpstr>
      <vt:lpstr>PowerPoint Presentation</vt:lpstr>
      <vt:lpstr>2020 Key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F21 BRAND PLANNING Phase 1: 2018 Deep Dive</dc:title>
  <dc:creator>Justin Kelly</dc:creator>
  <cp:lastModifiedBy>Christ Kallas</cp:lastModifiedBy>
  <cp:revision>16</cp:revision>
  <dcterms:created xsi:type="dcterms:W3CDTF">2018-11-14T15:44:13Z</dcterms:created>
  <dcterms:modified xsi:type="dcterms:W3CDTF">2023-03-12T15:07:44Z</dcterms:modified>
</cp:coreProperties>
</file>